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  <p:sldId id="273" r:id="rId24"/>
    <p:sldId id="274" r:id="rId25"/>
    <p:sldId id="275" r:id="rId26"/>
    <p:sldId id="276" r:id="rId27"/>
    <p:sldId id="277" r:id="rId28"/>
    <p:sldId id="278" r:id="rId29"/>
    <p:sldId id="279" r:id="rId30"/>
    <p:sldId id="280" r:id="rId31"/>
    <p:sldId id="281" r:id="rId32"/>
    <p:sldId id="282" r:id="rId33"/>
    <p:sldId id="283" r:id="rId34"/>
    <p:sldId id="284" r:id="rId35"/>
    <p:sldId id="285" r:id="rId36"/>
    <p:sldId id="286" r:id="rId37"/>
    <p:sldId id="287" r:id="rId38"/>
    <p:sldId id="288" r:id="rId39"/>
    <p:sldId id="289" r:id="rId40"/>
    <p:sldId id="290" r:id="rId41"/>
    <p:sldId id="291" r:id="rId42"/>
    <p:sldId id="292" r:id="rId43"/>
    <p:sldId id="293" r:id="rId44"/>
    <p:sldId id="294" r:id="rId45"/>
    <p:sldId id="295" r:id="rId46"/>
    <p:sldId id="296" r:id="rId47"/>
    <p:sldId id="297" r:id="rId48"/>
    <p:sldId id="298" r:id="rId49"/>
    <p:sldId id="299" r:id="rId50"/>
    <p:sldId id="300" r:id="rId51"/>
    <p:sldId id="301" r:id="rId52"/>
    <p:sldId id="302" r:id="rId53"/>
    <p:sldId id="303" r:id="rId54"/>
    <p:sldId id="304" r:id="rId55"/>
  </p:sldIdLst>
  <p:sldSz cx="9144000" cy="50292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Relationship Id="rId20" Type="http://schemas.openxmlformats.org/officeDocument/2006/relationships/slide" Target="slides/slide14.xml"/><Relationship Id="rId21" Type="http://schemas.openxmlformats.org/officeDocument/2006/relationships/slide" Target="slides/slide15.xml"/><Relationship Id="rId22" Type="http://schemas.openxmlformats.org/officeDocument/2006/relationships/slide" Target="slides/slide16.xml"/><Relationship Id="rId23" Type="http://schemas.openxmlformats.org/officeDocument/2006/relationships/slide" Target="slides/slide17.xml"/><Relationship Id="rId24" Type="http://schemas.openxmlformats.org/officeDocument/2006/relationships/slide" Target="slides/slide18.xml"/><Relationship Id="rId25" Type="http://schemas.openxmlformats.org/officeDocument/2006/relationships/slide" Target="slides/slide19.xml"/><Relationship Id="rId26" Type="http://schemas.openxmlformats.org/officeDocument/2006/relationships/slide" Target="slides/slide20.xml"/><Relationship Id="rId27" Type="http://schemas.openxmlformats.org/officeDocument/2006/relationships/slide" Target="slides/slide21.xml"/><Relationship Id="rId28" Type="http://schemas.openxmlformats.org/officeDocument/2006/relationships/slide" Target="slides/slide22.xml"/><Relationship Id="rId29" Type="http://schemas.openxmlformats.org/officeDocument/2006/relationships/slide" Target="slides/slide23.xml"/><Relationship Id="rId30" Type="http://schemas.openxmlformats.org/officeDocument/2006/relationships/slide" Target="slides/slide24.xml"/><Relationship Id="rId31" Type="http://schemas.openxmlformats.org/officeDocument/2006/relationships/slide" Target="slides/slide25.xml"/><Relationship Id="rId32" Type="http://schemas.openxmlformats.org/officeDocument/2006/relationships/slide" Target="slides/slide26.xml"/><Relationship Id="rId33" Type="http://schemas.openxmlformats.org/officeDocument/2006/relationships/slide" Target="slides/slide27.xml"/><Relationship Id="rId34" Type="http://schemas.openxmlformats.org/officeDocument/2006/relationships/slide" Target="slides/slide28.xml"/><Relationship Id="rId35" Type="http://schemas.openxmlformats.org/officeDocument/2006/relationships/slide" Target="slides/slide29.xml"/><Relationship Id="rId36" Type="http://schemas.openxmlformats.org/officeDocument/2006/relationships/slide" Target="slides/slide30.xml"/><Relationship Id="rId37" Type="http://schemas.openxmlformats.org/officeDocument/2006/relationships/slide" Target="slides/slide31.xml"/><Relationship Id="rId38" Type="http://schemas.openxmlformats.org/officeDocument/2006/relationships/slide" Target="slides/slide32.xml"/><Relationship Id="rId39" Type="http://schemas.openxmlformats.org/officeDocument/2006/relationships/slide" Target="slides/slide33.xml"/><Relationship Id="rId40" Type="http://schemas.openxmlformats.org/officeDocument/2006/relationships/slide" Target="slides/slide34.xml"/><Relationship Id="rId41" Type="http://schemas.openxmlformats.org/officeDocument/2006/relationships/slide" Target="slides/slide35.xml"/><Relationship Id="rId42" Type="http://schemas.openxmlformats.org/officeDocument/2006/relationships/slide" Target="slides/slide36.xml"/><Relationship Id="rId43" Type="http://schemas.openxmlformats.org/officeDocument/2006/relationships/slide" Target="slides/slide37.xml"/><Relationship Id="rId44" Type="http://schemas.openxmlformats.org/officeDocument/2006/relationships/slide" Target="slides/slide38.xml"/><Relationship Id="rId45" Type="http://schemas.openxmlformats.org/officeDocument/2006/relationships/slide" Target="slides/slide39.xml"/><Relationship Id="rId46" Type="http://schemas.openxmlformats.org/officeDocument/2006/relationships/slide" Target="slides/slide40.xml"/><Relationship Id="rId47" Type="http://schemas.openxmlformats.org/officeDocument/2006/relationships/slide" Target="slides/slide41.xml"/><Relationship Id="rId48" Type="http://schemas.openxmlformats.org/officeDocument/2006/relationships/slide" Target="slides/slide42.xml"/><Relationship Id="rId49" Type="http://schemas.openxmlformats.org/officeDocument/2006/relationships/slide" Target="slides/slide43.xml"/><Relationship Id="rId50" Type="http://schemas.openxmlformats.org/officeDocument/2006/relationships/slide" Target="slides/slide44.xml"/><Relationship Id="rId51" Type="http://schemas.openxmlformats.org/officeDocument/2006/relationships/slide" Target="slides/slide45.xml"/><Relationship Id="rId52" Type="http://schemas.openxmlformats.org/officeDocument/2006/relationships/slide" Target="slides/slide46.xml"/><Relationship Id="rId53" Type="http://schemas.openxmlformats.org/officeDocument/2006/relationships/slide" Target="slides/slide47.xml"/><Relationship Id="rId54" Type="http://schemas.openxmlformats.org/officeDocument/2006/relationships/slide" Target="slides/slide48.xml"/><Relationship Id="rId55" Type="http://schemas.openxmlformats.org/officeDocument/2006/relationships/slide" Target="slides/slide49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png"/></Relationships>
</file>

<file path=ppt/slides/_rels/slide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1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png"/></Relationships>
</file>

<file path=ppt/slides/_rels/slide2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4.png"/></Relationships>
</file>

<file path=ppt/slides/_rels/slide2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5.png"/></Relationships>
</file>

<file path=ppt/slides/_rels/slide2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/Relationships>
</file>

<file path=ppt/slides/_rels/slide2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2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3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3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3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4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4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029200"/>
          </a:xfrm>
          <a:prstGeom prst="rect">
            <a:avLst/>
          </a:prstGeom>
          <a:solidFill>
            <a:srgbClr val="0D1B2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216000" cy="5029200"/>
          </a:xfrm>
          <a:prstGeom prst="rect">
            <a:avLst/>
          </a:prstGeom>
          <a:solidFill>
            <a:srgbClr val="00B4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9144000" cy="360000"/>
          </a:xfrm>
          <a:prstGeom prst="rect">
            <a:avLst/>
          </a:prstGeom>
          <a:solidFill>
            <a:srgbClr val="1A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720000" y="1007999"/>
            <a:ext cx="7704000" cy="2160000"/>
          </a:xfrm>
          <a:prstGeom prst="rect">
            <a:avLst/>
          </a:prstGeom>
          <a:solidFill>
            <a:srgbClr val="1A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720000" y="1007999"/>
            <a:ext cx="90000" cy="2160000"/>
          </a:xfrm>
          <a:prstGeom prst="rect">
            <a:avLst/>
          </a:prstGeom>
          <a:solidFill>
            <a:srgbClr val="00B4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36000" y="900000"/>
            <a:ext cx="7344000" cy="28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00B4D8"/>
                </a:solidFill>
              </a:rPr>
              <a:t>PDA CONSOLIDADO — SAM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36000" y="1152000"/>
            <a:ext cx="7344000" cy="43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200" b="1" i="0">
                <a:solidFill>
                  <a:srgbClr val="FFFFFF"/>
                </a:solidFill>
              </a:rPr>
              <a:t>PLANO DIÁRIO ATFM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936000" y="1655999"/>
            <a:ext cx="7344000" cy="36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1" i="0">
                <a:solidFill>
                  <a:srgbClr val="00B4D8"/>
                </a:solidFill>
              </a:rPr>
              <a:t>REGIÃO SAM — TODOS OS PAÍSES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936000" y="2088000"/>
            <a:ext cx="7344000" cy="28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8AA3C0"/>
                </a:solidFill>
              </a:rPr>
              <a:t>15/05/2026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936000" y="2412000"/>
            <a:ext cx="7344000" cy="251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8AA3C0"/>
                </a:solidFill>
              </a:rPr>
              <a:t>ARGENTINA  ·  BOLIVIA  ·  BRAZIL  ·  ECUADOR  ·  None  ·  PANAMA  ·  PARAGUAY  ·  PERU  ·  URUGUAY  ·  VENEZUELA</a:t>
            </a:r>
          </a:p>
        </p:txBody>
      </p:sp>
      <p:sp>
        <p:nvSpPr>
          <p:cNvPr id="12" name="Rectangle 11"/>
          <p:cNvSpPr/>
          <p:nvPr/>
        </p:nvSpPr>
        <p:spPr>
          <a:xfrm>
            <a:off x="936000" y="2736000"/>
            <a:ext cx="7272000" cy="14400"/>
          </a:xfrm>
          <a:prstGeom prst="rect">
            <a:avLst/>
          </a:prstGeom>
          <a:solidFill>
            <a:srgbClr val="1E3A5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360000" y="4597200"/>
            <a:ext cx="8424000" cy="28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8AA3C0"/>
                </a:solidFill>
              </a:rPr>
              <a:t>SISTEMA DE GESTÃO DO ESPAÇO AÉREO — SAM/ATFM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029200"/>
          </a:xfrm>
          <a:prstGeom prst="rect">
            <a:avLst/>
          </a:prstGeom>
          <a:solidFill>
            <a:srgbClr val="0D1B2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00" cy="540000"/>
          </a:xfrm>
          <a:prstGeom prst="rect">
            <a:avLst/>
          </a:prstGeom>
          <a:solidFill>
            <a:srgbClr val="1A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144000" cy="540000"/>
          </a:xfrm>
          <a:prstGeom prst="rect">
            <a:avLst/>
          </a:prstGeom>
          <a:solidFill>
            <a:srgbClr val="00B4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51999" y="72000"/>
            <a:ext cx="3600000" cy="54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1" i="0">
                <a:solidFill>
                  <a:srgbClr val="FFFFFF"/>
                </a:solidFill>
                <a:latin typeface="Calibri"/>
              </a:rPr>
              <a:t>OBSERVAÇÕES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624000" y="144000"/>
            <a:ext cx="2340000" cy="28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900" b="0" i="0">
                <a:solidFill>
                  <a:srgbClr val="8AA3C0"/>
                </a:solidFill>
                <a:latin typeface="Calibri"/>
              </a:rPr>
              <a:t>BOLIVIA · 15/05/2026</a:t>
            </a:r>
          </a:p>
        </p:txBody>
      </p:sp>
      <p:sp>
        <p:nvSpPr>
          <p:cNvPr id="7" name="Rectangle 6"/>
          <p:cNvSpPr/>
          <p:nvPr/>
        </p:nvSpPr>
        <p:spPr>
          <a:xfrm>
            <a:off x="288000" y="720000"/>
            <a:ext cx="8568000" cy="4021200"/>
          </a:xfrm>
          <a:prstGeom prst="rect">
            <a:avLst/>
          </a:prstGeom>
          <a:solidFill>
            <a:srgbClr val="0F223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Rectangle 7"/>
          <p:cNvSpPr/>
          <p:nvPr/>
        </p:nvSpPr>
        <p:spPr>
          <a:xfrm>
            <a:off x="288000" y="720000"/>
            <a:ext cx="72000" cy="4021200"/>
          </a:xfrm>
          <a:prstGeom prst="rect">
            <a:avLst/>
          </a:prstGeom>
          <a:solidFill>
            <a:srgbClr val="00B4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468000" y="828000"/>
            <a:ext cx="8280000" cy="376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FFFFFF"/>
                </a:solidFill>
                <a:latin typeface="Calibri"/>
              </a:rPr>
              <a:t>psta mojada con agua y granizo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029200"/>
          </a:xfrm>
          <a:prstGeom prst="rect">
            <a:avLst/>
          </a:prstGeom>
          <a:solidFill>
            <a:srgbClr val="1A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80000" cy="5029200"/>
          </a:xfrm>
          <a:prstGeom prst="rect">
            <a:avLst/>
          </a:prstGeom>
          <a:solidFill>
            <a:srgbClr val="00B4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0000" y="1974600"/>
            <a:ext cx="8064000" cy="72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600" b="1" i="0">
                <a:solidFill>
                  <a:srgbClr val="FFFFFF"/>
                </a:solidFill>
              </a:rPr>
              <a:t>BRAZIL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0000" y="2802600"/>
            <a:ext cx="8064000" cy="28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00B4D8"/>
                </a:solidFill>
              </a:rPr>
              <a:t>PDA · 15/05/2026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029200"/>
          </a:xfrm>
          <a:prstGeom prst="rect">
            <a:avLst/>
          </a:prstGeom>
          <a:solidFill>
            <a:srgbClr val="F4F7F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00" cy="180000"/>
          </a:xfrm>
          <a:prstGeom prst="rect">
            <a:avLst/>
          </a:prstGeom>
          <a:solidFill>
            <a:srgbClr val="1A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180000"/>
            <a:ext cx="9144000" cy="503999"/>
          </a:xfrm>
          <a:prstGeom prst="rect">
            <a:avLst/>
          </a:prstGeom>
          <a:solidFill>
            <a:srgbClr val="F4F7F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180000" y="198000"/>
            <a:ext cx="1800000" cy="32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000" b="1" i="0">
                <a:solidFill>
                  <a:srgbClr val="0D1B2A"/>
                </a:solidFill>
                <a:latin typeface="Calibri"/>
              </a:rPr>
              <a:t>SBBR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160000" y="270000"/>
            <a:ext cx="2880000" cy="21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8AA3C0"/>
                </a:solidFill>
                <a:latin typeface="Calibri"/>
              </a:rPr>
              <a:t>15/05/2026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44000" y="270000"/>
            <a:ext cx="1655999" cy="21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900" b="1" i="0">
                <a:solidFill>
                  <a:srgbClr val="1A6FC4"/>
                </a:solidFill>
                <a:latin typeface="Calibri"/>
              </a:rPr>
              <a:t>ATFM · PSAM</a:t>
            </a:r>
          </a:p>
        </p:txBody>
      </p:sp>
      <p:sp>
        <p:nvSpPr>
          <p:cNvPr id="8" name="Rectangle 7"/>
          <p:cNvSpPr/>
          <p:nvPr/>
        </p:nvSpPr>
        <p:spPr>
          <a:xfrm>
            <a:off x="144000" y="648000"/>
            <a:ext cx="8856000" cy="14400"/>
          </a:xfrm>
          <a:prstGeom prst="rect">
            <a:avLst/>
          </a:prstGeom>
          <a:solidFill>
            <a:srgbClr val="CCD9E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9" name="Picture 8" descr="SBBR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4000" y="720000"/>
            <a:ext cx="8856000" cy="180000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309957" y="2556000"/>
            <a:ext cx="2868575" cy="1800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309957" y="2556000"/>
            <a:ext cx="2868575" cy="18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700" b="1" i="0">
                <a:solidFill>
                  <a:srgbClr val="0D1B2A"/>
                </a:solidFill>
                <a:latin typeface="Calibri"/>
              </a:rPr>
              <a:t>00–07  VMC</a:t>
            </a:r>
          </a:p>
        </p:txBody>
      </p:sp>
      <p:sp>
        <p:nvSpPr>
          <p:cNvPr id="12" name="Rectangle 11"/>
          <p:cNvSpPr/>
          <p:nvPr/>
        </p:nvSpPr>
        <p:spPr>
          <a:xfrm>
            <a:off x="3192932" y="2556000"/>
            <a:ext cx="2868575" cy="1800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3192932" y="2556000"/>
            <a:ext cx="2868575" cy="18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700" b="1" i="0">
                <a:solidFill>
                  <a:srgbClr val="0D1B2A"/>
                </a:solidFill>
                <a:latin typeface="Calibri"/>
              </a:rPr>
              <a:t>08–15  VMC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075907" y="2556000"/>
            <a:ext cx="2868575" cy="1800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6075907" y="2556000"/>
            <a:ext cx="2868575" cy="18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700" b="1" i="0">
                <a:solidFill>
                  <a:srgbClr val="0D1B2A"/>
                </a:solidFill>
                <a:latin typeface="Calibri"/>
              </a:rPr>
              <a:t>16–23  VMC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44000" y="2808000"/>
            <a:ext cx="8856000" cy="503999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Rectangle 16"/>
          <p:cNvSpPr/>
          <p:nvPr/>
        </p:nvSpPr>
        <p:spPr>
          <a:xfrm>
            <a:off x="144000" y="2808000"/>
            <a:ext cx="64800" cy="503999"/>
          </a:xfrm>
          <a:prstGeom prst="rect">
            <a:avLst/>
          </a:prstGeom>
          <a:solidFill>
            <a:srgbClr val="1A6FC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234000" y="2844000"/>
            <a:ext cx="432000" cy="21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1" i="0">
                <a:solidFill>
                  <a:srgbClr val="1A6FC4"/>
                </a:solidFill>
                <a:latin typeface="Calibri"/>
              </a:rPr>
              <a:t>TAF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48000" y="2844000"/>
            <a:ext cx="8244000" cy="431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0D1B2A"/>
                </a:solidFill>
                <a:latin typeface="Calibri"/>
              </a:rPr>
              <a:t>TAF SBBR 140800Z 1412/1512 07006KT 9999 FEW016 TX28/1418Z TN16/1508Z BECMG 1415/1417 SCT040 BECMG 1418/1420 09007KT BECMG 1501/1503 34005KT RMK PGM</a:t>
            </a:r>
          </a:p>
        </p:txBody>
      </p:sp>
      <p:sp>
        <p:nvSpPr>
          <p:cNvPr id="20" name="Rectangle 19"/>
          <p:cNvSpPr/>
          <p:nvPr/>
        </p:nvSpPr>
        <p:spPr>
          <a:xfrm>
            <a:off x="144000" y="3347999"/>
            <a:ext cx="8856000" cy="1573201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ectangle 20"/>
          <p:cNvSpPr/>
          <p:nvPr/>
        </p:nvSpPr>
        <p:spPr>
          <a:xfrm>
            <a:off x="144000" y="3347999"/>
            <a:ext cx="64800" cy="1573201"/>
          </a:xfrm>
          <a:prstGeom prst="rect">
            <a:avLst/>
          </a:prstGeom>
          <a:solidFill>
            <a:srgbClr val="E68A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234000" y="3383999"/>
            <a:ext cx="503999" cy="251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1" i="0">
                <a:solidFill>
                  <a:srgbClr val="E68A00"/>
                </a:solidFill>
                <a:latin typeface="Calibri"/>
              </a:rPr>
              <a:t>NOTAM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648000" y="3383999"/>
            <a:ext cx="8244000" cy="150120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0D1B2A"/>
                </a:solidFill>
                <a:latin typeface="Calibri"/>
              </a:rPr>
              <a:t>SBBR — J0399/26 NOTAMR J0360/26 Q) SBBS/QMRLC/IV/NBO/A/000/999/1552S04755W005 A) SBBR B) 2605120301 C) 2605222000 D) 12-16 0301-0900 18-22 1600-2000 E) RWY 11R/29L CLSD DUE TO MAINT SER  12/05/2026 → 22/05/2026</a:t>
            </a:r>
            <a:br/>
            <a:r>
              <a:rPr sz="800" b="0" i="0">
                <a:solidFill>
                  <a:srgbClr val="0D1B2A"/>
                </a:solidFill>
                <a:latin typeface="Calibri"/>
              </a:rPr>
              <a:t>SBBR — J0403/26 NOTAMR J0401/26 Q) SBBS/QMRLC/IV/NBO/A/000/999/1552S04755W005 A) SBBR B) 2605121600 C) 2605292000 D) MAY 12-15 25-29 1600-2000 E) RWY 11L/29R CLSD DUE TO MAINT SER  12/05/2026 → 29/05/2026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029200"/>
          </a:xfrm>
          <a:prstGeom prst="rect">
            <a:avLst/>
          </a:prstGeom>
          <a:solidFill>
            <a:srgbClr val="F4F7F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00" cy="180000"/>
          </a:xfrm>
          <a:prstGeom prst="rect">
            <a:avLst/>
          </a:prstGeom>
          <a:solidFill>
            <a:srgbClr val="1A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180000"/>
            <a:ext cx="9144000" cy="503999"/>
          </a:xfrm>
          <a:prstGeom prst="rect">
            <a:avLst/>
          </a:prstGeom>
          <a:solidFill>
            <a:srgbClr val="F4F7F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180000" y="198000"/>
            <a:ext cx="1800000" cy="32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000" b="1" i="0">
                <a:solidFill>
                  <a:srgbClr val="0D1B2A"/>
                </a:solidFill>
                <a:latin typeface="Calibri"/>
              </a:rPr>
              <a:t>SBGL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160000" y="270000"/>
            <a:ext cx="2880000" cy="21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8AA3C0"/>
                </a:solidFill>
                <a:latin typeface="Calibri"/>
              </a:rPr>
              <a:t>15/05/2026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44000" y="270000"/>
            <a:ext cx="1655999" cy="21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900" b="1" i="0">
                <a:solidFill>
                  <a:srgbClr val="1A6FC4"/>
                </a:solidFill>
                <a:latin typeface="Calibri"/>
              </a:rPr>
              <a:t>ATFM · PSAM</a:t>
            </a:r>
          </a:p>
        </p:txBody>
      </p:sp>
      <p:sp>
        <p:nvSpPr>
          <p:cNvPr id="8" name="Rectangle 7"/>
          <p:cNvSpPr/>
          <p:nvPr/>
        </p:nvSpPr>
        <p:spPr>
          <a:xfrm>
            <a:off x="144000" y="648000"/>
            <a:ext cx="8856000" cy="14400"/>
          </a:xfrm>
          <a:prstGeom prst="rect">
            <a:avLst/>
          </a:prstGeom>
          <a:solidFill>
            <a:srgbClr val="CCD9E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9" name="Picture 8" descr="SBGL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4000" y="720000"/>
            <a:ext cx="8856000" cy="180000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309957" y="2556000"/>
            <a:ext cx="2868575" cy="1800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309957" y="2556000"/>
            <a:ext cx="2868575" cy="18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700" b="1" i="0">
                <a:solidFill>
                  <a:srgbClr val="0D1B2A"/>
                </a:solidFill>
                <a:latin typeface="Calibri"/>
              </a:rPr>
              <a:t>00–07  VMC</a:t>
            </a:r>
          </a:p>
        </p:txBody>
      </p:sp>
      <p:sp>
        <p:nvSpPr>
          <p:cNvPr id="12" name="Rectangle 11"/>
          <p:cNvSpPr/>
          <p:nvPr/>
        </p:nvSpPr>
        <p:spPr>
          <a:xfrm>
            <a:off x="3192932" y="2556000"/>
            <a:ext cx="2868575" cy="180000"/>
          </a:xfrm>
          <a:prstGeom prst="rect">
            <a:avLst/>
          </a:prstGeom>
          <a:solidFill>
            <a:srgbClr val="FFC10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3192932" y="2556000"/>
            <a:ext cx="2868575" cy="18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700" b="1" i="0">
                <a:solidFill>
                  <a:srgbClr val="0D1B2A"/>
                </a:solidFill>
                <a:latin typeface="Calibri"/>
              </a:rPr>
              <a:t>08–15  IMC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075907" y="2556000"/>
            <a:ext cx="2868575" cy="180000"/>
          </a:xfrm>
          <a:prstGeom prst="rect">
            <a:avLst/>
          </a:prstGeom>
          <a:solidFill>
            <a:srgbClr val="FFC10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6075907" y="2556000"/>
            <a:ext cx="2868575" cy="18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700" b="1" i="0">
                <a:solidFill>
                  <a:srgbClr val="0D1B2A"/>
                </a:solidFill>
                <a:latin typeface="Calibri"/>
              </a:rPr>
              <a:t>16–23  IMC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44000" y="2808000"/>
            <a:ext cx="8856000" cy="503999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Rectangle 16"/>
          <p:cNvSpPr/>
          <p:nvPr/>
        </p:nvSpPr>
        <p:spPr>
          <a:xfrm>
            <a:off x="144000" y="2808000"/>
            <a:ext cx="64800" cy="503999"/>
          </a:xfrm>
          <a:prstGeom prst="rect">
            <a:avLst/>
          </a:prstGeom>
          <a:solidFill>
            <a:srgbClr val="1A6FC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234000" y="2844000"/>
            <a:ext cx="432000" cy="21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1" i="0">
                <a:solidFill>
                  <a:srgbClr val="1A6FC4"/>
                </a:solidFill>
                <a:latin typeface="Calibri"/>
              </a:rPr>
              <a:t>TAF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48000" y="2844000"/>
            <a:ext cx="8244000" cy="431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0D1B2A"/>
                </a:solidFill>
                <a:latin typeface="Calibri"/>
              </a:rPr>
              <a:t>TAF SBGL 140825Z 1412/1518 33005KT 7000 FEW015 TX28/1416Z TN21/1509Z BECMG 1412/1414 03005KT BECMG 1416/1418 15010KT BECMG 1422/1424 31005KT BECMG 1508/1510 23007KT RMK PHI</a:t>
            </a:r>
          </a:p>
        </p:txBody>
      </p:sp>
      <p:sp>
        <p:nvSpPr>
          <p:cNvPr id="20" name="Rectangle 19"/>
          <p:cNvSpPr/>
          <p:nvPr/>
        </p:nvSpPr>
        <p:spPr>
          <a:xfrm>
            <a:off x="144000" y="3347999"/>
            <a:ext cx="8856000" cy="1573201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ectangle 20"/>
          <p:cNvSpPr/>
          <p:nvPr/>
        </p:nvSpPr>
        <p:spPr>
          <a:xfrm>
            <a:off x="144000" y="3347999"/>
            <a:ext cx="64800" cy="1573201"/>
          </a:xfrm>
          <a:prstGeom prst="rect">
            <a:avLst/>
          </a:prstGeom>
          <a:solidFill>
            <a:srgbClr val="E68A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234000" y="3383999"/>
            <a:ext cx="503999" cy="251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1" i="0">
                <a:solidFill>
                  <a:srgbClr val="E68A00"/>
                </a:solidFill>
                <a:latin typeface="Calibri"/>
              </a:rPr>
              <a:t>NOTAM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648000" y="3383999"/>
            <a:ext cx="8244000" cy="150120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0D1B2A"/>
                </a:solidFill>
                <a:latin typeface="Calibri"/>
              </a:rPr>
              <a:t>SBGL — K0445/26 NOTAMN Q) SBCW/QFALC/IV/NBO/A/000/999/2249S04315W005 A) SBGL B) 2605121200 C) 2605152000 D) DAILY 1200-2000 E) RWY 15/33 CLSD DUE TO MAINT SER  12/05/2026 → 15/05/2026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029200"/>
          </a:xfrm>
          <a:prstGeom prst="rect">
            <a:avLst/>
          </a:prstGeom>
          <a:solidFill>
            <a:srgbClr val="F4F7F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00" cy="180000"/>
          </a:xfrm>
          <a:prstGeom prst="rect">
            <a:avLst/>
          </a:prstGeom>
          <a:solidFill>
            <a:srgbClr val="1A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180000"/>
            <a:ext cx="9144000" cy="503999"/>
          </a:xfrm>
          <a:prstGeom prst="rect">
            <a:avLst/>
          </a:prstGeom>
          <a:solidFill>
            <a:srgbClr val="F4F7F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180000" y="198000"/>
            <a:ext cx="1800000" cy="32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000" b="1" i="0">
                <a:solidFill>
                  <a:srgbClr val="0D1B2A"/>
                </a:solidFill>
                <a:latin typeface="Calibri"/>
              </a:rPr>
              <a:t>SBGR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160000" y="270000"/>
            <a:ext cx="2880000" cy="21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8AA3C0"/>
                </a:solidFill>
                <a:latin typeface="Calibri"/>
              </a:rPr>
              <a:t>15/05/2026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44000" y="270000"/>
            <a:ext cx="1655999" cy="21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900" b="1" i="0">
                <a:solidFill>
                  <a:srgbClr val="1A6FC4"/>
                </a:solidFill>
                <a:latin typeface="Calibri"/>
              </a:rPr>
              <a:t>ATFM · PSAM</a:t>
            </a:r>
          </a:p>
        </p:txBody>
      </p:sp>
      <p:sp>
        <p:nvSpPr>
          <p:cNvPr id="8" name="Rectangle 7"/>
          <p:cNvSpPr/>
          <p:nvPr/>
        </p:nvSpPr>
        <p:spPr>
          <a:xfrm>
            <a:off x="144000" y="648000"/>
            <a:ext cx="8856000" cy="14400"/>
          </a:xfrm>
          <a:prstGeom prst="rect">
            <a:avLst/>
          </a:prstGeom>
          <a:solidFill>
            <a:srgbClr val="CCD9E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9" name="Picture 8" descr="SBGR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4000" y="720000"/>
            <a:ext cx="8856000" cy="180000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309957" y="2556000"/>
            <a:ext cx="2868575" cy="180000"/>
          </a:xfrm>
          <a:prstGeom prst="rect">
            <a:avLst/>
          </a:prstGeom>
          <a:solidFill>
            <a:srgbClr val="F4433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309957" y="2556000"/>
            <a:ext cx="2868575" cy="18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700" b="1" i="0">
                <a:solidFill>
                  <a:srgbClr val="FFFFFF"/>
                </a:solidFill>
                <a:latin typeface="Calibri"/>
              </a:rPr>
              <a:t>00–07  MÍNIMOS</a:t>
            </a:r>
          </a:p>
        </p:txBody>
      </p:sp>
      <p:sp>
        <p:nvSpPr>
          <p:cNvPr id="12" name="Rectangle 11"/>
          <p:cNvSpPr/>
          <p:nvPr/>
        </p:nvSpPr>
        <p:spPr>
          <a:xfrm>
            <a:off x="3192932" y="2556000"/>
            <a:ext cx="2868575" cy="180000"/>
          </a:xfrm>
          <a:prstGeom prst="rect">
            <a:avLst/>
          </a:prstGeom>
          <a:solidFill>
            <a:srgbClr val="FFC10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3192932" y="2556000"/>
            <a:ext cx="2868575" cy="18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700" b="1" i="0">
                <a:solidFill>
                  <a:srgbClr val="0D1B2A"/>
                </a:solidFill>
                <a:latin typeface="Calibri"/>
              </a:rPr>
              <a:t>08–15  IMC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075907" y="2556000"/>
            <a:ext cx="2868575" cy="180000"/>
          </a:xfrm>
          <a:prstGeom prst="rect">
            <a:avLst/>
          </a:prstGeom>
          <a:solidFill>
            <a:srgbClr val="FFC10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6075907" y="2556000"/>
            <a:ext cx="2868575" cy="18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700" b="1" i="0">
                <a:solidFill>
                  <a:srgbClr val="0D1B2A"/>
                </a:solidFill>
                <a:latin typeface="Calibri"/>
              </a:rPr>
              <a:t>16–23  IMC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44000" y="2808000"/>
            <a:ext cx="8856000" cy="503999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Rectangle 16"/>
          <p:cNvSpPr/>
          <p:nvPr/>
        </p:nvSpPr>
        <p:spPr>
          <a:xfrm>
            <a:off x="144000" y="2808000"/>
            <a:ext cx="64800" cy="503999"/>
          </a:xfrm>
          <a:prstGeom prst="rect">
            <a:avLst/>
          </a:prstGeom>
          <a:solidFill>
            <a:srgbClr val="1A6FC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234000" y="2844000"/>
            <a:ext cx="432000" cy="21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1" i="0">
                <a:solidFill>
                  <a:srgbClr val="1A6FC4"/>
                </a:solidFill>
                <a:latin typeface="Calibri"/>
              </a:rPr>
              <a:t>TAF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48000" y="2844000"/>
            <a:ext cx="8244000" cy="431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0D1B2A"/>
                </a:solidFill>
                <a:latin typeface="Calibri"/>
              </a:rPr>
              <a:t>TAF SBGR 140800Z 1412/1518 09002KT 6000 NSC TX26/1418Z TN13/1509Z BECMG 1412/1414 29005KT CAVOK BECMG 1414/1416 FEW045 BECMG 1418/1420 CAVOK BECMG 1421/1423 00000KT BECMG 1502/1504 BKN040 BECMG 1506/1508 08004KT BECMG 1513/1515 25004KT PROB40 1517/1518 4500 TSRA BKN009 FEW030CB RMK PGE</a:t>
            </a:r>
          </a:p>
        </p:txBody>
      </p:sp>
      <p:sp>
        <p:nvSpPr>
          <p:cNvPr id="20" name="Rectangle 19"/>
          <p:cNvSpPr/>
          <p:nvPr/>
        </p:nvSpPr>
        <p:spPr>
          <a:xfrm>
            <a:off x="144000" y="3347999"/>
            <a:ext cx="8856000" cy="1573201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ectangle 20"/>
          <p:cNvSpPr/>
          <p:nvPr/>
        </p:nvSpPr>
        <p:spPr>
          <a:xfrm>
            <a:off x="144000" y="3347999"/>
            <a:ext cx="64800" cy="1573201"/>
          </a:xfrm>
          <a:prstGeom prst="rect">
            <a:avLst/>
          </a:prstGeom>
          <a:solidFill>
            <a:srgbClr val="E68A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234000" y="3383999"/>
            <a:ext cx="503999" cy="251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1" i="0">
                <a:solidFill>
                  <a:srgbClr val="E68A00"/>
                </a:solidFill>
                <a:latin typeface="Calibri"/>
              </a:rPr>
              <a:t>NOTAM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648000" y="3383999"/>
            <a:ext cx="8244000" cy="150120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0D1B2A"/>
                </a:solidFill>
                <a:latin typeface="Calibri"/>
              </a:rPr>
              <a:t>SBGR — J0366/26 NOTAMN Q) SBBS/QMRXX/IV/NBO/A/000/999/2326S04628W005 A) SBGR B) 2604301700 C) 2605301700 E) RWY 10R/28L PROHIBITED OPR A380 AND B748  30/04/2026 → 30/05/2026</a:t>
            </a:r>
            <a:br/>
            <a:r>
              <a:rPr sz="800" b="0" i="0">
                <a:solidFill>
                  <a:srgbClr val="0D1B2A"/>
                </a:solidFill>
                <a:latin typeface="Calibri"/>
              </a:rPr>
              <a:t>SBGR — J0368/26 NOTAMN Q) SBBS/QIUCG/I/NBO/A/000/999/2326S04628W005 A) SBGR B) 2604301700 C) 2605301700 E) ILS RWY 10R CAT III DOWNGRADED TO CAT I  30/04/2026 → 30/05/2026</a:t>
            </a:r>
            <a:br/>
            <a:r>
              <a:rPr sz="800" b="0" i="0">
                <a:solidFill>
                  <a:srgbClr val="0D1B2A"/>
                </a:solidFill>
                <a:latin typeface="Calibri"/>
              </a:rPr>
              <a:t>SBGR — J0371/26 NOTAMN Q) SBBS/QMRLC/IV/NBO/A/000/999/2326S04628W005 A) SBGR B) 2605011300 C) 2605301430 D) MAY 01-05 1300-1430 MAY 06-30 MON TUE 1300-1430 WED-SUN 0300-0759 1300-1430 E) RWY 10R/28L CLSD DUE TO MAINT SER  01/05/2026 → 30/05/2026</a:t>
            </a:r>
            <a:br/>
            <a:r>
              <a:rPr sz="800" b="0" i="0">
                <a:solidFill>
                  <a:srgbClr val="0D1B2A"/>
                </a:solidFill>
                <a:latin typeface="Calibri"/>
              </a:rPr>
              <a:t>SBGR — J0379/26 NOTAMN Q) SBBS/QMTXX/IV/NBO/A/000/999/2326S04628W005 A) SBGR B) 2605011554 C) 2605301700 E) THR 10R PROHIBITED BACKTRACK  01/05/2026 → 30/05/2026</a:t>
            </a:r>
            <a:br/>
            <a:r>
              <a:rPr sz="800" b="0" i="0">
                <a:solidFill>
                  <a:srgbClr val="0D1B2A"/>
                </a:solidFill>
                <a:latin typeface="Calibri"/>
              </a:rPr>
              <a:t>SBGR — J0374/26 NOTAMN Q) SBBS/QMRLC/IV/NBO/A/000/999/2326S04628W005 A) SBGR B) 2605040500 C) 2606300759 D) MON TUE 0500-0759 E) RWY 10L/28R CLSD DUE TO MAINT SER  04/05/2026 → 30/06/2026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029200"/>
          </a:xfrm>
          <a:prstGeom prst="rect">
            <a:avLst/>
          </a:prstGeom>
          <a:solidFill>
            <a:srgbClr val="0D1B2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00" cy="540000"/>
          </a:xfrm>
          <a:prstGeom prst="rect">
            <a:avLst/>
          </a:prstGeom>
          <a:solidFill>
            <a:srgbClr val="1A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144000" cy="540000"/>
          </a:xfrm>
          <a:prstGeom prst="rect">
            <a:avLst/>
          </a:prstGeom>
          <a:solidFill>
            <a:srgbClr val="00B4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51999" y="72000"/>
            <a:ext cx="3600000" cy="54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1" i="0">
                <a:solidFill>
                  <a:srgbClr val="FFFFFF"/>
                </a:solidFill>
                <a:latin typeface="Calibri"/>
              </a:rPr>
              <a:t>MEDIDAS ATFM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624000" y="144000"/>
            <a:ext cx="2340000" cy="28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900" b="0" i="0">
                <a:solidFill>
                  <a:srgbClr val="8AA3C0"/>
                </a:solidFill>
                <a:latin typeface="Calibri"/>
              </a:rPr>
              <a:t>BRAZIL · 15/05/2026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360001.5" y="684000"/>
          <a:ext cx="8423997" cy="468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07999"/>
                <a:gridCol w="1007999"/>
                <a:gridCol w="1007999"/>
                <a:gridCol w="1260000"/>
                <a:gridCol w="1440000"/>
                <a:gridCol w="2700000"/>
              </a:tblGrid>
              <a:tr h="234000">
                <a:tc>
                  <a:txBody>
                    <a:bodyPr/>
                    <a:lstStyle/>
                    <a:p>
                      <a:pPr algn="ctr"/>
                      <a:r>
                        <a:rPr sz="800" b="1">
                          <a:solidFill>
                            <a:srgbClr val="00B4D8"/>
                          </a:solidFill>
                        </a:rPr>
                        <a:t>ESTADO</a:t>
                      </a:r>
                    </a:p>
                  </a:txBody>
                  <a:tcPr>
                    <a:solidFill>
                      <a:srgbClr val="1A3A5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00" b="1">
                          <a:solidFill>
                            <a:srgbClr val="00B4D8"/>
                          </a:solidFill>
                        </a:rPr>
                        <a:t>ORIGEM</a:t>
                      </a:r>
                    </a:p>
                  </a:txBody>
                  <a:tcPr>
                    <a:solidFill>
                      <a:srgbClr val="1A3A5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00" b="1">
                          <a:solidFill>
                            <a:srgbClr val="00B4D8"/>
                          </a:solidFill>
                        </a:rPr>
                        <a:t>DESTINO</a:t>
                      </a:r>
                    </a:p>
                  </a:txBody>
                  <a:tcPr>
                    <a:solidFill>
                      <a:srgbClr val="1A3A5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00" b="1">
                          <a:solidFill>
                            <a:srgbClr val="00B4D8"/>
                          </a:solidFill>
                        </a:rPr>
                        <a:t>INÍCIO</a:t>
                      </a:r>
                    </a:p>
                  </a:txBody>
                  <a:tcPr>
                    <a:solidFill>
                      <a:srgbClr val="1A3A5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00" b="1">
                          <a:solidFill>
                            <a:srgbClr val="00B4D8"/>
                          </a:solidFill>
                        </a:rPr>
                        <a:t>MEDIDA</a:t>
                      </a:r>
                    </a:p>
                  </a:txBody>
                  <a:tcPr>
                    <a:solidFill>
                      <a:srgbClr val="1A3A5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00" b="1">
                          <a:solidFill>
                            <a:srgbClr val="00B4D8"/>
                          </a:solidFill>
                        </a:rPr>
                        <a:t>RAZÃO</a:t>
                      </a:r>
                    </a:p>
                  </a:txBody>
                  <a:tcPr>
                    <a:solidFill>
                      <a:srgbClr val="1A3A5C"/>
                    </a:solidFill>
                  </a:tcPr>
                </a:tc>
              </a:tr>
              <a:tr h="234000">
                <a:tc>
                  <a:txBody>
                    <a:bodyPr/>
                    <a:lstStyle/>
                    <a:p>
                      <a:pPr algn="ctr"/>
                      <a:r>
                        <a:rPr sz="800">
                          <a:solidFill>
                            <a:srgbClr val="E8EFF8"/>
                          </a:solidFill>
                        </a:rPr>
                        <a:t>BRAZIL</a:t>
                      </a:r>
                    </a:p>
                  </a:txBody>
                  <a:tcPr>
                    <a:solidFill>
                      <a:srgbClr val="0F223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00">
                          <a:solidFill>
                            <a:srgbClr val="E8EFF8"/>
                          </a:solidFill>
                        </a:rPr>
                        <a:t>SBBR,SBGL</a:t>
                      </a:r>
                    </a:p>
                  </a:txBody>
                  <a:tcPr>
                    <a:solidFill>
                      <a:srgbClr val="0F223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00">
                          <a:solidFill>
                            <a:srgbClr val="E8EFF8"/>
                          </a:solidFill>
                        </a:rPr>
                        <a:t>SBGR</a:t>
                      </a:r>
                    </a:p>
                  </a:txBody>
                  <a:tcPr>
                    <a:solidFill>
                      <a:srgbClr val="0F223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00">
                          <a:solidFill>
                            <a:srgbClr val="E8EFF8"/>
                          </a:solidFill>
                        </a:rPr>
                        <a:t>15/05 08:00</a:t>
                      </a:r>
                    </a:p>
                  </a:txBody>
                  <a:tcPr>
                    <a:solidFill>
                      <a:srgbClr val="0F223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00">
                          <a:solidFill>
                            <a:srgbClr val="E8EFF8"/>
                          </a:solidFill>
                        </a:rPr>
                        <a:t>00:05:00</a:t>
                      </a:r>
                    </a:p>
                  </a:txBody>
                  <a:tcPr>
                    <a:solidFill>
                      <a:srgbClr val="0F223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00">
                          <a:solidFill>
                            <a:srgbClr val="E8EFF8"/>
                          </a:solidFill>
                        </a:rPr>
                        <a:t>ALTA DEMANDA DE CHEGADA</a:t>
                      </a:r>
                    </a:p>
                  </a:txBody>
                  <a:tcPr>
                    <a:solidFill>
                      <a:srgbClr val="0F2238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029200"/>
          </a:xfrm>
          <a:prstGeom prst="rect">
            <a:avLst/>
          </a:prstGeom>
          <a:solidFill>
            <a:srgbClr val="0D1B2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00" cy="540000"/>
          </a:xfrm>
          <a:prstGeom prst="rect">
            <a:avLst/>
          </a:prstGeom>
          <a:solidFill>
            <a:srgbClr val="1A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144000" cy="540000"/>
          </a:xfrm>
          <a:prstGeom prst="rect">
            <a:avLst/>
          </a:prstGeom>
          <a:solidFill>
            <a:srgbClr val="00B4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51999" y="72000"/>
            <a:ext cx="3600000" cy="54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1" i="0">
                <a:solidFill>
                  <a:srgbClr val="FFFFFF"/>
                </a:solidFill>
                <a:latin typeface="Calibri"/>
              </a:rPr>
              <a:t>OBSERVAÇÕES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624000" y="144000"/>
            <a:ext cx="2340000" cy="28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900" b="0" i="0">
                <a:solidFill>
                  <a:srgbClr val="8AA3C0"/>
                </a:solidFill>
                <a:latin typeface="Calibri"/>
              </a:rPr>
              <a:t>BRAZIL · 15/05/2026</a:t>
            </a:r>
          </a:p>
        </p:txBody>
      </p:sp>
      <p:sp>
        <p:nvSpPr>
          <p:cNvPr id="7" name="Rectangle 6"/>
          <p:cNvSpPr/>
          <p:nvPr/>
        </p:nvSpPr>
        <p:spPr>
          <a:xfrm>
            <a:off x="288000" y="720000"/>
            <a:ext cx="8568000" cy="4021200"/>
          </a:xfrm>
          <a:prstGeom prst="rect">
            <a:avLst/>
          </a:prstGeom>
          <a:solidFill>
            <a:srgbClr val="0F223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Rectangle 7"/>
          <p:cNvSpPr/>
          <p:nvPr/>
        </p:nvSpPr>
        <p:spPr>
          <a:xfrm>
            <a:off x="288000" y="720000"/>
            <a:ext cx="72000" cy="4021200"/>
          </a:xfrm>
          <a:prstGeom prst="rect">
            <a:avLst/>
          </a:prstGeom>
          <a:solidFill>
            <a:srgbClr val="00B4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468000" y="828000"/>
            <a:ext cx="8280000" cy="376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FFFFFF"/>
                </a:solidFill>
                <a:latin typeface="Calibri"/>
              </a:rPr>
              <a:t>Sem observações.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029200"/>
          </a:xfrm>
          <a:prstGeom prst="rect">
            <a:avLst/>
          </a:prstGeom>
          <a:solidFill>
            <a:srgbClr val="1A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80000" cy="5029200"/>
          </a:xfrm>
          <a:prstGeom prst="rect">
            <a:avLst/>
          </a:prstGeom>
          <a:solidFill>
            <a:srgbClr val="00B4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0000" y="1974600"/>
            <a:ext cx="8064000" cy="72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600" b="1" i="0">
                <a:solidFill>
                  <a:srgbClr val="FFFFFF"/>
                </a:solidFill>
              </a:rPr>
              <a:t>ECUADOR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0000" y="2802600"/>
            <a:ext cx="8064000" cy="28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00B4D8"/>
                </a:solidFill>
              </a:rPr>
              <a:t>PDA · 15/05/2026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029200"/>
          </a:xfrm>
          <a:prstGeom prst="rect">
            <a:avLst/>
          </a:prstGeom>
          <a:solidFill>
            <a:srgbClr val="F4F7F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00" cy="180000"/>
          </a:xfrm>
          <a:prstGeom prst="rect">
            <a:avLst/>
          </a:prstGeom>
          <a:solidFill>
            <a:srgbClr val="1A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180000"/>
            <a:ext cx="9144000" cy="503999"/>
          </a:xfrm>
          <a:prstGeom prst="rect">
            <a:avLst/>
          </a:prstGeom>
          <a:solidFill>
            <a:srgbClr val="F4F7F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180000" y="198000"/>
            <a:ext cx="1800000" cy="32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000" b="1" i="0">
                <a:solidFill>
                  <a:srgbClr val="0D1B2A"/>
                </a:solidFill>
                <a:latin typeface="Calibri"/>
              </a:rPr>
              <a:t>SEGS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160000" y="270000"/>
            <a:ext cx="2880000" cy="21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8AA3C0"/>
                </a:solidFill>
                <a:latin typeface="Calibri"/>
              </a:rPr>
              <a:t>15/05/2026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44000" y="270000"/>
            <a:ext cx="1655999" cy="21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900" b="1" i="0">
                <a:solidFill>
                  <a:srgbClr val="1A6FC4"/>
                </a:solidFill>
                <a:latin typeface="Calibri"/>
              </a:rPr>
              <a:t>ATFM · PSAM</a:t>
            </a:r>
          </a:p>
        </p:txBody>
      </p:sp>
      <p:sp>
        <p:nvSpPr>
          <p:cNvPr id="8" name="Rectangle 7"/>
          <p:cNvSpPr/>
          <p:nvPr/>
        </p:nvSpPr>
        <p:spPr>
          <a:xfrm>
            <a:off x="144000" y="648000"/>
            <a:ext cx="8856000" cy="14400"/>
          </a:xfrm>
          <a:prstGeom prst="rect">
            <a:avLst/>
          </a:prstGeom>
          <a:solidFill>
            <a:srgbClr val="CCD9E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9" name="Picture 8" descr="SEG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4000" y="720000"/>
            <a:ext cx="8856000" cy="180000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271258" y="2556000"/>
            <a:ext cx="2881474" cy="180000"/>
          </a:xfrm>
          <a:prstGeom prst="rect">
            <a:avLst/>
          </a:prstGeom>
          <a:solidFill>
            <a:srgbClr val="CCD9E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271258" y="2556000"/>
            <a:ext cx="2881474" cy="18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700" b="1" i="0">
                <a:solidFill>
                  <a:srgbClr val="FFFFFF"/>
                </a:solidFill>
                <a:latin typeface="Calibri"/>
              </a:rPr>
              <a:t>00–07  —</a:t>
            </a:r>
          </a:p>
        </p:txBody>
      </p:sp>
      <p:sp>
        <p:nvSpPr>
          <p:cNvPr id="12" name="Rectangle 11"/>
          <p:cNvSpPr/>
          <p:nvPr/>
        </p:nvSpPr>
        <p:spPr>
          <a:xfrm>
            <a:off x="3167133" y="2556000"/>
            <a:ext cx="2881474" cy="180000"/>
          </a:xfrm>
          <a:prstGeom prst="rect">
            <a:avLst/>
          </a:prstGeom>
          <a:solidFill>
            <a:srgbClr val="CCD9E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3167133" y="2556000"/>
            <a:ext cx="2881474" cy="18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700" b="1" i="0">
                <a:solidFill>
                  <a:srgbClr val="FFFFFF"/>
                </a:solidFill>
                <a:latin typeface="Calibri"/>
              </a:rPr>
              <a:t>08–15  —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063008" y="2556000"/>
            <a:ext cx="2881474" cy="180000"/>
          </a:xfrm>
          <a:prstGeom prst="rect">
            <a:avLst/>
          </a:prstGeom>
          <a:solidFill>
            <a:srgbClr val="CCD9E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6063008" y="2556000"/>
            <a:ext cx="2881474" cy="18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700" b="1" i="0">
                <a:solidFill>
                  <a:srgbClr val="FFFFFF"/>
                </a:solidFill>
                <a:latin typeface="Calibri"/>
              </a:rPr>
              <a:t>16–23  —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44000" y="2808000"/>
            <a:ext cx="8856000" cy="503999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Rectangle 16"/>
          <p:cNvSpPr/>
          <p:nvPr/>
        </p:nvSpPr>
        <p:spPr>
          <a:xfrm>
            <a:off x="144000" y="2808000"/>
            <a:ext cx="64800" cy="503999"/>
          </a:xfrm>
          <a:prstGeom prst="rect">
            <a:avLst/>
          </a:prstGeom>
          <a:solidFill>
            <a:srgbClr val="1A6FC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234000" y="2844000"/>
            <a:ext cx="432000" cy="21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1" i="0">
                <a:solidFill>
                  <a:srgbClr val="1A6FC4"/>
                </a:solidFill>
                <a:latin typeface="Calibri"/>
              </a:rPr>
              <a:t>TAF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48000" y="2844000"/>
            <a:ext cx="8244000" cy="431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0D1B2A"/>
                </a:solidFill>
                <a:latin typeface="Calibri"/>
              </a:rPr>
              <a:t>Sem Dados Atualizados</a:t>
            </a:r>
          </a:p>
        </p:txBody>
      </p:sp>
      <p:sp>
        <p:nvSpPr>
          <p:cNvPr id="20" name="Rectangle 19"/>
          <p:cNvSpPr/>
          <p:nvPr/>
        </p:nvSpPr>
        <p:spPr>
          <a:xfrm>
            <a:off x="144000" y="3347999"/>
            <a:ext cx="8856000" cy="1573201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ectangle 20"/>
          <p:cNvSpPr/>
          <p:nvPr/>
        </p:nvSpPr>
        <p:spPr>
          <a:xfrm>
            <a:off x="144000" y="3347999"/>
            <a:ext cx="64800" cy="1573201"/>
          </a:xfrm>
          <a:prstGeom prst="rect">
            <a:avLst/>
          </a:prstGeom>
          <a:solidFill>
            <a:srgbClr val="E68A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234000" y="3383999"/>
            <a:ext cx="503999" cy="251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1" i="0">
                <a:solidFill>
                  <a:srgbClr val="E68A00"/>
                </a:solidFill>
                <a:latin typeface="Calibri"/>
              </a:rPr>
              <a:t>NOTAM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648000" y="3383999"/>
            <a:ext cx="8244000" cy="150120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0D1B2A"/>
                </a:solidFill>
                <a:latin typeface="Calibri"/>
              </a:rPr>
              <a:t>SEGS — A0577/26 NOTAMR A3235/25 Q) SEFG/QNMAS/IV/BO/AE/000/999/0028S09016W125 A) SEGS B) 2602272100 C) 2605252200 EST E) GLV FREQ 112.3 MHZ CH70X VOR/DME U/S  27/02/2026 → 25/05/2026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029200"/>
          </a:xfrm>
          <a:prstGeom prst="rect">
            <a:avLst/>
          </a:prstGeom>
          <a:solidFill>
            <a:srgbClr val="F4F7F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00" cy="180000"/>
          </a:xfrm>
          <a:prstGeom prst="rect">
            <a:avLst/>
          </a:prstGeom>
          <a:solidFill>
            <a:srgbClr val="1A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180000"/>
            <a:ext cx="9144000" cy="503999"/>
          </a:xfrm>
          <a:prstGeom prst="rect">
            <a:avLst/>
          </a:prstGeom>
          <a:solidFill>
            <a:srgbClr val="F4F7F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180000" y="198000"/>
            <a:ext cx="1800000" cy="32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000" b="1" i="0">
                <a:solidFill>
                  <a:srgbClr val="0D1B2A"/>
                </a:solidFill>
                <a:latin typeface="Calibri"/>
              </a:rPr>
              <a:t>SEGU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160000" y="270000"/>
            <a:ext cx="2880000" cy="21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8AA3C0"/>
                </a:solidFill>
                <a:latin typeface="Calibri"/>
              </a:rPr>
              <a:t>15/05/2026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44000" y="270000"/>
            <a:ext cx="1655999" cy="21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900" b="1" i="0">
                <a:solidFill>
                  <a:srgbClr val="1A6FC4"/>
                </a:solidFill>
                <a:latin typeface="Calibri"/>
              </a:rPr>
              <a:t>ATFM · PSAM</a:t>
            </a:r>
          </a:p>
        </p:txBody>
      </p:sp>
      <p:sp>
        <p:nvSpPr>
          <p:cNvPr id="8" name="Rectangle 7"/>
          <p:cNvSpPr/>
          <p:nvPr/>
        </p:nvSpPr>
        <p:spPr>
          <a:xfrm>
            <a:off x="144000" y="648000"/>
            <a:ext cx="8856000" cy="14400"/>
          </a:xfrm>
          <a:prstGeom prst="rect">
            <a:avLst/>
          </a:prstGeom>
          <a:solidFill>
            <a:srgbClr val="CCD9E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9" name="Picture 8" descr="SEGU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4000" y="720000"/>
            <a:ext cx="8856000" cy="180000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271258" y="2556000"/>
            <a:ext cx="2881474" cy="1800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271258" y="2556000"/>
            <a:ext cx="2881474" cy="18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700" b="1" i="0">
                <a:solidFill>
                  <a:srgbClr val="0D1B2A"/>
                </a:solidFill>
                <a:latin typeface="Calibri"/>
              </a:rPr>
              <a:t>00–07  VMC</a:t>
            </a:r>
          </a:p>
        </p:txBody>
      </p:sp>
      <p:sp>
        <p:nvSpPr>
          <p:cNvPr id="12" name="Rectangle 11"/>
          <p:cNvSpPr/>
          <p:nvPr/>
        </p:nvSpPr>
        <p:spPr>
          <a:xfrm>
            <a:off x="3167133" y="2556000"/>
            <a:ext cx="2881474" cy="1800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3167133" y="2556000"/>
            <a:ext cx="2881474" cy="18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700" b="1" i="0">
                <a:solidFill>
                  <a:srgbClr val="0D1B2A"/>
                </a:solidFill>
                <a:latin typeface="Calibri"/>
              </a:rPr>
              <a:t>08–15  VMC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063008" y="2556000"/>
            <a:ext cx="2881474" cy="180000"/>
          </a:xfrm>
          <a:prstGeom prst="rect">
            <a:avLst/>
          </a:prstGeom>
          <a:solidFill>
            <a:srgbClr val="FFC10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6063008" y="2556000"/>
            <a:ext cx="2881474" cy="18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700" b="1" i="0">
                <a:solidFill>
                  <a:srgbClr val="0D1B2A"/>
                </a:solidFill>
                <a:latin typeface="Calibri"/>
              </a:rPr>
              <a:t>16–23  IMC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44000" y="2808000"/>
            <a:ext cx="8856000" cy="503999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Rectangle 16"/>
          <p:cNvSpPr/>
          <p:nvPr/>
        </p:nvSpPr>
        <p:spPr>
          <a:xfrm>
            <a:off x="144000" y="2808000"/>
            <a:ext cx="64800" cy="503999"/>
          </a:xfrm>
          <a:prstGeom prst="rect">
            <a:avLst/>
          </a:prstGeom>
          <a:solidFill>
            <a:srgbClr val="1A6FC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234000" y="2844000"/>
            <a:ext cx="432000" cy="21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1" i="0">
                <a:solidFill>
                  <a:srgbClr val="1A6FC4"/>
                </a:solidFill>
                <a:latin typeface="Calibri"/>
              </a:rPr>
              <a:t>TAF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48000" y="2844000"/>
            <a:ext cx="8244000" cy="431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0D1B2A"/>
                </a:solidFill>
                <a:latin typeface="Calibri"/>
              </a:rPr>
              <a:t>TAF SEGU 141100Z 1412/1512 20002KT 9999 SCT023 SCT100 BECMG 1416/1418 05006KT BECMG 1422/1424 20008KT BKN023 BKN100 BECMG 1504/1507 FEW010 BKN023 TX32/1420Z TN25/1510Z</a:t>
            </a:r>
          </a:p>
        </p:txBody>
      </p:sp>
      <p:sp>
        <p:nvSpPr>
          <p:cNvPr id="20" name="Rectangle 19"/>
          <p:cNvSpPr/>
          <p:nvPr/>
        </p:nvSpPr>
        <p:spPr>
          <a:xfrm>
            <a:off x="144000" y="3347999"/>
            <a:ext cx="8856000" cy="1573201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ectangle 20"/>
          <p:cNvSpPr/>
          <p:nvPr/>
        </p:nvSpPr>
        <p:spPr>
          <a:xfrm>
            <a:off x="144000" y="3347999"/>
            <a:ext cx="64800" cy="1573201"/>
          </a:xfrm>
          <a:prstGeom prst="rect">
            <a:avLst/>
          </a:prstGeom>
          <a:solidFill>
            <a:srgbClr val="E68A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234000" y="3383999"/>
            <a:ext cx="503999" cy="251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1" i="0">
                <a:solidFill>
                  <a:srgbClr val="E68A00"/>
                </a:solidFill>
                <a:latin typeface="Calibri"/>
              </a:rPr>
              <a:t>NOTAM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648000" y="3383999"/>
            <a:ext cx="8244000" cy="150120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0D1B2A"/>
                </a:solidFill>
                <a:latin typeface="Calibri"/>
              </a:rPr>
              <a:t>Sem NOTAMs selecionados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029200"/>
          </a:xfrm>
          <a:prstGeom prst="rect">
            <a:avLst/>
          </a:prstGeom>
          <a:solidFill>
            <a:srgbClr val="1A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80000" cy="5029200"/>
          </a:xfrm>
          <a:prstGeom prst="rect">
            <a:avLst/>
          </a:prstGeom>
          <a:solidFill>
            <a:srgbClr val="00B4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0000" y="1974600"/>
            <a:ext cx="8064000" cy="72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600" b="1" i="0">
                <a:solidFill>
                  <a:srgbClr val="FFFFFF"/>
                </a:solidFill>
              </a:rPr>
              <a:t>ARGENTINA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0000" y="2802600"/>
            <a:ext cx="8064000" cy="28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00B4D8"/>
                </a:solidFill>
              </a:rPr>
              <a:t>PDA · 15/05/2026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029200"/>
          </a:xfrm>
          <a:prstGeom prst="rect">
            <a:avLst/>
          </a:prstGeom>
          <a:solidFill>
            <a:srgbClr val="F4F7F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00" cy="180000"/>
          </a:xfrm>
          <a:prstGeom prst="rect">
            <a:avLst/>
          </a:prstGeom>
          <a:solidFill>
            <a:srgbClr val="1A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180000"/>
            <a:ext cx="9144000" cy="503999"/>
          </a:xfrm>
          <a:prstGeom prst="rect">
            <a:avLst/>
          </a:prstGeom>
          <a:solidFill>
            <a:srgbClr val="F4F7F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180000" y="198000"/>
            <a:ext cx="1800000" cy="32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000" b="1" i="0">
                <a:solidFill>
                  <a:srgbClr val="0D1B2A"/>
                </a:solidFill>
                <a:latin typeface="Calibri"/>
              </a:rPr>
              <a:t>SELT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160000" y="270000"/>
            <a:ext cx="2880000" cy="21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8AA3C0"/>
                </a:solidFill>
                <a:latin typeface="Calibri"/>
              </a:rPr>
              <a:t>15/05/2026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44000" y="270000"/>
            <a:ext cx="1655999" cy="21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900" b="1" i="0">
                <a:solidFill>
                  <a:srgbClr val="1A6FC4"/>
                </a:solidFill>
                <a:latin typeface="Calibri"/>
              </a:rPr>
              <a:t>ATFM · PSAM</a:t>
            </a:r>
          </a:p>
        </p:txBody>
      </p:sp>
      <p:sp>
        <p:nvSpPr>
          <p:cNvPr id="8" name="Rectangle 7"/>
          <p:cNvSpPr/>
          <p:nvPr/>
        </p:nvSpPr>
        <p:spPr>
          <a:xfrm>
            <a:off x="144000" y="648000"/>
            <a:ext cx="8856000" cy="14400"/>
          </a:xfrm>
          <a:prstGeom prst="rect">
            <a:avLst/>
          </a:prstGeom>
          <a:solidFill>
            <a:srgbClr val="CCD9E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9" name="Picture 8" descr="SELT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4000" y="720000"/>
            <a:ext cx="8856000" cy="180000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271258" y="2556000"/>
            <a:ext cx="2881474" cy="1800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271258" y="2556000"/>
            <a:ext cx="2881474" cy="18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700" b="1" i="0">
                <a:solidFill>
                  <a:srgbClr val="0D1B2A"/>
                </a:solidFill>
                <a:latin typeface="Calibri"/>
              </a:rPr>
              <a:t>00–07  VMC</a:t>
            </a:r>
          </a:p>
        </p:txBody>
      </p:sp>
      <p:sp>
        <p:nvSpPr>
          <p:cNvPr id="12" name="Rectangle 11"/>
          <p:cNvSpPr/>
          <p:nvPr/>
        </p:nvSpPr>
        <p:spPr>
          <a:xfrm>
            <a:off x="3167133" y="2556000"/>
            <a:ext cx="2881474" cy="1800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3167133" y="2556000"/>
            <a:ext cx="2881474" cy="18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700" b="1" i="0">
                <a:solidFill>
                  <a:srgbClr val="0D1B2A"/>
                </a:solidFill>
                <a:latin typeface="Calibri"/>
              </a:rPr>
              <a:t>08–15  VMC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063008" y="2556000"/>
            <a:ext cx="2881474" cy="1800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6063008" y="2556000"/>
            <a:ext cx="2881474" cy="18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700" b="1" i="0">
                <a:solidFill>
                  <a:srgbClr val="0D1B2A"/>
                </a:solidFill>
                <a:latin typeface="Calibri"/>
              </a:rPr>
              <a:t>16–23  VMC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44000" y="2808000"/>
            <a:ext cx="8856000" cy="503999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Rectangle 16"/>
          <p:cNvSpPr/>
          <p:nvPr/>
        </p:nvSpPr>
        <p:spPr>
          <a:xfrm>
            <a:off x="144000" y="2808000"/>
            <a:ext cx="64800" cy="503999"/>
          </a:xfrm>
          <a:prstGeom prst="rect">
            <a:avLst/>
          </a:prstGeom>
          <a:solidFill>
            <a:srgbClr val="1A6FC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234000" y="2844000"/>
            <a:ext cx="432000" cy="21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1" i="0">
                <a:solidFill>
                  <a:srgbClr val="1A6FC4"/>
                </a:solidFill>
                <a:latin typeface="Calibri"/>
              </a:rPr>
              <a:t>TAF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48000" y="2844000"/>
            <a:ext cx="8244000" cy="431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0D1B2A"/>
                </a:solidFill>
                <a:latin typeface="Calibri"/>
              </a:rPr>
              <a:t>TAF SELT 141100Z 1412/1512 15006KT 9999 SCT030 BECMG 1416/1418 18018KT BECMG 1500/1502 17008KT BKN030 BECMG 1504/1506 FEW015 BKN030 TX19/1419Z TN08/1511Z</a:t>
            </a:r>
          </a:p>
        </p:txBody>
      </p:sp>
      <p:sp>
        <p:nvSpPr>
          <p:cNvPr id="20" name="Rectangle 19"/>
          <p:cNvSpPr/>
          <p:nvPr/>
        </p:nvSpPr>
        <p:spPr>
          <a:xfrm>
            <a:off x="144000" y="3347999"/>
            <a:ext cx="8856000" cy="1573201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ectangle 20"/>
          <p:cNvSpPr/>
          <p:nvPr/>
        </p:nvSpPr>
        <p:spPr>
          <a:xfrm>
            <a:off x="144000" y="3347999"/>
            <a:ext cx="64800" cy="1573201"/>
          </a:xfrm>
          <a:prstGeom prst="rect">
            <a:avLst/>
          </a:prstGeom>
          <a:solidFill>
            <a:srgbClr val="E68A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234000" y="3383999"/>
            <a:ext cx="503999" cy="251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1" i="0">
                <a:solidFill>
                  <a:srgbClr val="E68A00"/>
                </a:solidFill>
                <a:latin typeface="Calibri"/>
              </a:rPr>
              <a:t>NOTAM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648000" y="3383999"/>
            <a:ext cx="8244000" cy="150120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0D1B2A"/>
                </a:solidFill>
                <a:latin typeface="Calibri"/>
              </a:rPr>
              <a:t>SELT — A1141/26 NOTAMR A0219/26 Q)SEFG/QFFCG/IV/NBO/A/000/999/0054S07837W005 A)SELT B)2604231848 C)2607232100 EST E)RFFS DOWNGRADED TO CAT 5  23/04/2026 → 23/07/2026</a:t>
            </a:r>
            <a:br/>
            <a:r>
              <a:rPr sz="800" b="0" i="0">
                <a:solidFill>
                  <a:srgbClr val="0D1B2A"/>
                </a:solidFill>
                <a:latin typeface="Calibri"/>
              </a:rPr>
              <a:t>SELT — A1143/26 NOTAMR A0225/26 Q)SEFG/QPIAU/I/NBO/A/000/999/0054S07837W005 A)SELT B)2604231937 C)2607232000 EST E)IAC 2 - ILS O LOC Y - RWY 19 NOT AVBL REF AIP AD 2 SELT 35.2  23/04/2026 → 23/07/2026</a:t>
            </a:r>
            <a:br/>
            <a:r>
              <a:rPr sz="800" b="0" i="0">
                <a:solidFill>
                  <a:srgbClr val="0D1B2A"/>
                </a:solidFill>
                <a:latin typeface="Calibri"/>
              </a:rPr>
              <a:t>SELT — A1267/26 NOTAMR A0371/26 Q)SEFG/QMRHX/IV/NBO/A/000/999/0054S07837W005 A)SELT B)2605061654 C)2608062100 E)RWY 19 BIRD CONCENTRATION FM 2000M TO 2700M CTN  06/05/2026 → 06/08/2026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029200"/>
          </a:xfrm>
          <a:prstGeom prst="rect">
            <a:avLst/>
          </a:prstGeom>
          <a:solidFill>
            <a:srgbClr val="F4F7F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00" cy="180000"/>
          </a:xfrm>
          <a:prstGeom prst="rect">
            <a:avLst/>
          </a:prstGeom>
          <a:solidFill>
            <a:srgbClr val="1A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180000"/>
            <a:ext cx="9144000" cy="503999"/>
          </a:xfrm>
          <a:prstGeom prst="rect">
            <a:avLst/>
          </a:prstGeom>
          <a:solidFill>
            <a:srgbClr val="F4F7F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180000" y="198000"/>
            <a:ext cx="1800000" cy="32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000" b="1" i="0">
                <a:solidFill>
                  <a:srgbClr val="0D1B2A"/>
                </a:solidFill>
                <a:latin typeface="Calibri"/>
              </a:rPr>
              <a:t>SEMT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160000" y="270000"/>
            <a:ext cx="2880000" cy="21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8AA3C0"/>
                </a:solidFill>
                <a:latin typeface="Calibri"/>
              </a:rPr>
              <a:t>15/05/2026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44000" y="270000"/>
            <a:ext cx="1655999" cy="21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900" b="1" i="0">
                <a:solidFill>
                  <a:srgbClr val="1A6FC4"/>
                </a:solidFill>
                <a:latin typeface="Calibri"/>
              </a:rPr>
              <a:t>ATFM · PSAM</a:t>
            </a:r>
          </a:p>
        </p:txBody>
      </p:sp>
      <p:sp>
        <p:nvSpPr>
          <p:cNvPr id="8" name="Rectangle 7"/>
          <p:cNvSpPr/>
          <p:nvPr/>
        </p:nvSpPr>
        <p:spPr>
          <a:xfrm>
            <a:off x="144000" y="648000"/>
            <a:ext cx="8856000" cy="14400"/>
          </a:xfrm>
          <a:prstGeom prst="rect">
            <a:avLst/>
          </a:prstGeom>
          <a:solidFill>
            <a:srgbClr val="CCD9E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9" name="Picture 8" descr="SEMT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4000" y="720000"/>
            <a:ext cx="8856000" cy="180000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271258" y="2556000"/>
            <a:ext cx="2881474" cy="1800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271258" y="2556000"/>
            <a:ext cx="2881474" cy="18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700" b="1" i="0">
                <a:solidFill>
                  <a:srgbClr val="0D1B2A"/>
                </a:solidFill>
                <a:latin typeface="Calibri"/>
              </a:rPr>
              <a:t>00–07  VMC</a:t>
            </a:r>
          </a:p>
        </p:txBody>
      </p:sp>
      <p:sp>
        <p:nvSpPr>
          <p:cNvPr id="12" name="Rectangle 11"/>
          <p:cNvSpPr/>
          <p:nvPr/>
        </p:nvSpPr>
        <p:spPr>
          <a:xfrm>
            <a:off x="3167133" y="2556000"/>
            <a:ext cx="2881474" cy="1800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3167133" y="2556000"/>
            <a:ext cx="2881474" cy="18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700" b="1" i="0">
                <a:solidFill>
                  <a:srgbClr val="0D1B2A"/>
                </a:solidFill>
                <a:latin typeface="Calibri"/>
              </a:rPr>
              <a:t>08–15  VMC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063008" y="2556000"/>
            <a:ext cx="2881474" cy="180000"/>
          </a:xfrm>
          <a:prstGeom prst="rect">
            <a:avLst/>
          </a:prstGeom>
          <a:solidFill>
            <a:srgbClr val="FFC10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6063008" y="2556000"/>
            <a:ext cx="2881474" cy="18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700" b="1" i="0">
                <a:solidFill>
                  <a:srgbClr val="0D1B2A"/>
                </a:solidFill>
                <a:latin typeface="Calibri"/>
              </a:rPr>
              <a:t>16–23  IMC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44000" y="2808000"/>
            <a:ext cx="8856000" cy="503999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Rectangle 16"/>
          <p:cNvSpPr/>
          <p:nvPr/>
        </p:nvSpPr>
        <p:spPr>
          <a:xfrm>
            <a:off x="144000" y="2808000"/>
            <a:ext cx="64800" cy="503999"/>
          </a:xfrm>
          <a:prstGeom prst="rect">
            <a:avLst/>
          </a:prstGeom>
          <a:solidFill>
            <a:srgbClr val="1A6FC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234000" y="2844000"/>
            <a:ext cx="432000" cy="21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1" i="0">
                <a:solidFill>
                  <a:srgbClr val="1A6FC4"/>
                </a:solidFill>
                <a:latin typeface="Calibri"/>
              </a:rPr>
              <a:t>TAF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48000" y="2844000"/>
            <a:ext cx="8244000" cy="431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0D1B2A"/>
                </a:solidFill>
                <a:latin typeface="Calibri"/>
              </a:rPr>
              <a:t>TAF SEMT 141100Z 1412/1512 12006KT 9999 BKN026 BECMG 1418/1420 30008KT SCT023 BECMG 1500/1502 22008KT BECMG 1509/1511 BKN020 TX31/1420Z TN24/1510Z</a:t>
            </a:r>
          </a:p>
        </p:txBody>
      </p:sp>
      <p:sp>
        <p:nvSpPr>
          <p:cNvPr id="20" name="Rectangle 19"/>
          <p:cNvSpPr/>
          <p:nvPr/>
        </p:nvSpPr>
        <p:spPr>
          <a:xfrm>
            <a:off x="144000" y="3347999"/>
            <a:ext cx="8856000" cy="1573201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ectangle 20"/>
          <p:cNvSpPr/>
          <p:nvPr/>
        </p:nvSpPr>
        <p:spPr>
          <a:xfrm>
            <a:off x="144000" y="3347999"/>
            <a:ext cx="64800" cy="1573201"/>
          </a:xfrm>
          <a:prstGeom prst="rect">
            <a:avLst/>
          </a:prstGeom>
          <a:solidFill>
            <a:srgbClr val="E68A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234000" y="3383999"/>
            <a:ext cx="503999" cy="251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1" i="0">
                <a:solidFill>
                  <a:srgbClr val="E68A00"/>
                </a:solidFill>
                <a:latin typeface="Calibri"/>
              </a:rPr>
              <a:t>NOTAM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648000" y="3383999"/>
            <a:ext cx="8244000" cy="150120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0D1B2A"/>
                </a:solidFill>
                <a:latin typeface="Calibri"/>
              </a:rPr>
              <a:t>SEMT — A0915/26 NOTAMR A3525/25 Q) SEFG/QISAS/I/NBO/A/000/999/0057S08041W005 A) SEMT B) 2603301702 C) 2606261900 EST E) RWY 24 ILS CAT I U/S  30/03/2026 → 26/06/2026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029200"/>
          </a:xfrm>
          <a:prstGeom prst="rect">
            <a:avLst/>
          </a:prstGeom>
          <a:solidFill>
            <a:srgbClr val="F4F7F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00" cy="180000"/>
          </a:xfrm>
          <a:prstGeom prst="rect">
            <a:avLst/>
          </a:prstGeom>
          <a:solidFill>
            <a:srgbClr val="1A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180000"/>
            <a:ext cx="9144000" cy="503999"/>
          </a:xfrm>
          <a:prstGeom prst="rect">
            <a:avLst/>
          </a:prstGeom>
          <a:solidFill>
            <a:srgbClr val="F4F7F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180000" y="198000"/>
            <a:ext cx="1800000" cy="32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000" b="1" i="0">
                <a:solidFill>
                  <a:srgbClr val="0D1B2A"/>
                </a:solidFill>
                <a:latin typeface="Calibri"/>
              </a:rPr>
              <a:t>SEQM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160000" y="270000"/>
            <a:ext cx="2880000" cy="21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8AA3C0"/>
                </a:solidFill>
                <a:latin typeface="Calibri"/>
              </a:rPr>
              <a:t>15/05/2026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44000" y="270000"/>
            <a:ext cx="1655999" cy="21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900" b="1" i="0">
                <a:solidFill>
                  <a:srgbClr val="1A6FC4"/>
                </a:solidFill>
                <a:latin typeface="Calibri"/>
              </a:rPr>
              <a:t>ATFM · PSAM</a:t>
            </a:r>
          </a:p>
        </p:txBody>
      </p:sp>
      <p:sp>
        <p:nvSpPr>
          <p:cNvPr id="8" name="Rectangle 7"/>
          <p:cNvSpPr/>
          <p:nvPr/>
        </p:nvSpPr>
        <p:spPr>
          <a:xfrm>
            <a:off x="144000" y="648000"/>
            <a:ext cx="8856000" cy="14400"/>
          </a:xfrm>
          <a:prstGeom prst="rect">
            <a:avLst/>
          </a:prstGeom>
          <a:solidFill>
            <a:srgbClr val="CCD9E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9" name="Picture 8" descr="SEQM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4000" y="720000"/>
            <a:ext cx="8856000" cy="180000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271258" y="2556000"/>
            <a:ext cx="2881474" cy="1800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271258" y="2556000"/>
            <a:ext cx="2881474" cy="18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700" b="1" i="0">
                <a:solidFill>
                  <a:srgbClr val="0D1B2A"/>
                </a:solidFill>
                <a:latin typeface="Calibri"/>
              </a:rPr>
              <a:t>00–07  VMC</a:t>
            </a:r>
          </a:p>
        </p:txBody>
      </p:sp>
      <p:sp>
        <p:nvSpPr>
          <p:cNvPr id="12" name="Rectangle 11"/>
          <p:cNvSpPr/>
          <p:nvPr/>
        </p:nvSpPr>
        <p:spPr>
          <a:xfrm>
            <a:off x="3167133" y="2556000"/>
            <a:ext cx="2881474" cy="1800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3167133" y="2556000"/>
            <a:ext cx="2881474" cy="18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700" b="1" i="0">
                <a:solidFill>
                  <a:srgbClr val="0D1B2A"/>
                </a:solidFill>
                <a:latin typeface="Calibri"/>
              </a:rPr>
              <a:t>08–15  VMC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063008" y="2556000"/>
            <a:ext cx="2881474" cy="180000"/>
          </a:xfrm>
          <a:prstGeom prst="rect">
            <a:avLst/>
          </a:prstGeom>
          <a:solidFill>
            <a:srgbClr val="FFC10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6063008" y="2556000"/>
            <a:ext cx="2881474" cy="18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700" b="1" i="0">
                <a:solidFill>
                  <a:srgbClr val="0D1B2A"/>
                </a:solidFill>
                <a:latin typeface="Calibri"/>
              </a:rPr>
              <a:t>16–23  IMC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44000" y="2808000"/>
            <a:ext cx="8856000" cy="503999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Rectangle 16"/>
          <p:cNvSpPr/>
          <p:nvPr/>
        </p:nvSpPr>
        <p:spPr>
          <a:xfrm>
            <a:off x="144000" y="2808000"/>
            <a:ext cx="64800" cy="503999"/>
          </a:xfrm>
          <a:prstGeom prst="rect">
            <a:avLst/>
          </a:prstGeom>
          <a:solidFill>
            <a:srgbClr val="1A6FC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234000" y="2844000"/>
            <a:ext cx="432000" cy="21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1" i="0">
                <a:solidFill>
                  <a:srgbClr val="1A6FC4"/>
                </a:solidFill>
                <a:latin typeface="Calibri"/>
              </a:rPr>
              <a:t>TAF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48000" y="2844000"/>
            <a:ext cx="8244000" cy="431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0D1B2A"/>
                </a:solidFill>
                <a:latin typeface="Calibri"/>
              </a:rPr>
              <a:t>TAF SEQM 141100Z 1412/1512 VRB03KT 9999 FEW033 BECMG 1418/1420 36015KT TEMPO 1420/1423 BKN030 BECMG 1500/1502 03005KT FEW010 SCT030 TEMPO 1504/1507 6000 BCFG BKN003 TX25/1419Z TN09/1511Z</a:t>
            </a:r>
          </a:p>
        </p:txBody>
      </p:sp>
      <p:sp>
        <p:nvSpPr>
          <p:cNvPr id="20" name="Rectangle 19"/>
          <p:cNvSpPr/>
          <p:nvPr/>
        </p:nvSpPr>
        <p:spPr>
          <a:xfrm>
            <a:off x="144000" y="3347999"/>
            <a:ext cx="8856000" cy="1573201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ectangle 20"/>
          <p:cNvSpPr/>
          <p:nvPr/>
        </p:nvSpPr>
        <p:spPr>
          <a:xfrm>
            <a:off x="144000" y="3347999"/>
            <a:ext cx="64800" cy="1573201"/>
          </a:xfrm>
          <a:prstGeom prst="rect">
            <a:avLst/>
          </a:prstGeom>
          <a:solidFill>
            <a:srgbClr val="E68A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234000" y="3383999"/>
            <a:ext cx="503999" cy="251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1" i="0">
                <a:solidFill>
                  <a:srgbClr val="E68A00"/>
                </a:solidFill>
                <a:latin typeface="Calibri"/>
              </a:rPr>
              <a:t>NOTAM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648000" y="3383999"/>
            <a:ext cx="8244000" cy="150120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0D1B2A"/>
                </a:solidFill>
                <a:latin typeface="Calibri"/>
              </a:rPr>
              <a:t>SEQM — A1316/26 NOTAMN Q)SEFG/QITCG/I/NBO/A/000/999/0007S07821W005 A)SEQM B)2605131400 C)2605141800 D)DLY 1400-1800 E)ILS CAT II RWY 36 DEGRADED TO CAT I  13/05/2026 → 14/05/2026</a:t>
            </a:r>
            <a:br/>
            <a:r>
              <a:rPr sz="800" b="0" i="0">
                <a:solidFill>
                  <a:srgbClr val="0D1B2A"/>
                </a:solidFill>
                <a:latin typeface="Calibri"/>
              </a:rPr>
              <a:t>SEQM — A1318/26 NOTAMN Q)SEFG/QLAAS/IV/NBO/A/000/999/0007S07821W005 A)SEQM B)2605131400 C)2605141800 D)DLY 1400-1800 E)ALS RWY 36 U/S DUE TO MAINT  13/05/2026 → 14/05/2026</a:t>
            </a:r>
            <a:br/>
            <a:r>
              <a:rPr sz="800" b="0" i="0">
                <a:solidFill>
                  <a:srgbClr val="0D1B2A"/>
                </a:solidFill>
                <a:latin typeface="Calibri"/>
              </a:rPr>
              <a:t>SEQM — A1322/26 NOTAMR A1303/26 Q)SEFG/QCSAS/I/B/AE/000/999/0007S07821W005 A)SEQM B)2605161100 C)2605161800 EST E)SSR U/S DUE MAINT  16/05/2026 → 16/05/2026</a:t>
            </a:r>
            <a:br/>
            <a:r>
              <a:rPr sz="800" b="0" i="0">
                <a:solidFill>
                  <a:srgbClr val="0D1B2A"/>
                </a:solidFill>
                <a:latin typeface="Calibri"/>
              </a:rPr>
              <a:t>SEQM — A1315/26 NOTAMN Q)SEFG/QITCG/I/NBO/A/000/999/0007S07821W005 A)SEQM B)2605181400 C)2605211800 D)DLY 1400-1800 E)ILS CAT II RWY 36 DEGRADED TO CAT I  18/05/2026 → 21/05/2026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029200"/>
          </a:xfrm>
          <a:prstGeom prst="rect">
            <a:avLst/>
          </a:prstGeom>
          <a:solidFill>
            <a:srgbClr val="F4F7F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00" cy="180000"/>
          </a:xfrm>
          <a:prstGeom prst="rect">
            <a:avLst/>
          </a:prstGeom>
          <a:solidFill>
            <a:srgbClr val="1A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180000"/>
            <a:ext cx="9144000" cy="503999"/>
          </a:xfrm>
          <a:prstGeom prst="rect">
            <a:avLst/>
          </a:prstGeom>
          <a:solidFill>
            <a:srgbClr val="F4F7F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180000" y="198000"/>
            <a:ext cx="1800000" cy="32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000" b="1" i="0">
                <a:solidFill>
                  <a:srgbClr val="0D1B2A"/>
                </a:solidFill>
                <a:latin typeface="Calibri"/>
              </a:rPr>
              <a:t>SEST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160000" y="270000"/>
            <a:ext cx="2880000" cy="21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8AA3C0"/>
                </a:solidFill>
                <a:latin typeface="Calibri"/>
              </a:rPr>
              <a:t>15/05/2026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44000" y="270000"/>
            <a:ext cx="1655999" cy="21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900" b="1" i="0">
                <a:solidFill>
                  <a:srgbClr val="1A6FC4"/>
                </a:solidFill>
                <a:latin typeface="Calibri"/>
              </a:rPr>
              <a:t>ATFM · PSAM</a:t>
            </a:r>
          </a:p>
        </p:txBody>
      </p:sp>
      <p:sp>
        <p:nvSpPr>
          <p:cNvPr id="8" name="Rectangle 7"/>
          <p:cNvSpPr/>
          <p:nvPr/>
        </p:nvSpPr>
        <p:spPr>
          <a:xfrm>
            <a:off x="144000" y="648000"/>
            <a:ext cx="8856000" cy="14400"/>
          </a:xfrm>
          <a:prstGeom prst="rect">
            <a:avLst/>
          </a:prstGeom>
          <a:solidFill>
            <a:srgbClr val="CCD9E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9" name="Picture 8" descr="SEST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4000" y="720000"/>
            <a:ext cx="8856000" cy="180000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271258" y="2556000"/>
            <a:ext cx="2881474" cy="180000"/>
          </a:xfrm>
          <a:prstGeom prst="rect">
            <a:avLst/>
          </a:prstGeom>
          <a:solidFill>
            <a:srgbClr val="CCD9E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271258" y="2556000"/>
            <a:ext cx="2881474" cy="18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700" b="1" i="0">
                <a:solidFill>
                  <a:srgbClr val="FFFFFF"/>
                </a:solidFill>
                <a:latin typeface="Calibri"/>
              </a:rPr>
              <a:t>00–07  —</a:t>
            </a:r>
          </a:p>
        </p:txBody>
      </p:sp>
      <p:sp>
        <p:nvSpPr>
          <p:cNvPr id="12" name="Rectangle 11"/>
          <p:cNvSpPr/>
          <p:nvPr/>
        </p:nvSpPr>
        <p:spPr>
          <a:xfrm>
            <a:off x="3167133" y="2556000"/>
            <a:ext cx="2881474" cy="180000"/>
          </a:xfrm>
          <a:prstGeom prst="rect">
            <a:avLst/>
          </a:prstGeom>
          <a:solidFill>
            <a:srgbClr val="CCD9E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3167133" y="2556000"/>
            <a:ext cx="2881474" cy="18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700" b="1" i="0">
                <a:solidFill>
                  <a:srgbClr val="FFFFFF"/>
                </a:solidFill>
                <a:latin typeface="Calibri"/>
              </a:rPr>
              <a:t>08–15  —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063008" y="2556000"/>
            <a:ext cx="2881474" cy="180000"/>
          </a:xfrm>
          <a:prstGeom prst="rect">
            <a:avLst/>
          </a:prstGeom>
          <a:solidFill>
            <a:srgbClr val="CCD9E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6063008" y="2556000"/>
            <a:ext cx="2881474" cy="18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700" b="1" i="0">
                <a:solidFill>
                  <a:srgbClr val="FFFFFF"/>
                </a:solidFill>
                <a:latin typeface="Calibri"/>
              </a:rPr>
              <a:t>16–23  —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44000" y="2808000"/>
            <a:ext cx="8856000" cy="503999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Rectangle 16"/>
          <p:cNvSpPr/>
          <p:nvPr/>
        </p:nvSpPr>
        <p:spPr>
          <a:xfrm>
            <a:off x="144000" y="2808000"/>
            <a:ext cx="64800" cy="503999"/>
          </a:xfrm>
          <a:prstGeom prst="rect">
            <a:avLst/>
          </a:prstGeom>
          <a:solidFill>
            <a:srgbClr val="1A6FC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234000" y="2844000"/>
            <a:ext cx="432000" cy="21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1" i="0">
                <a:solidFill>
                  <a:srgbClr val="1A6FC4"/>
                </a:solidFill>
                <a:latin typeface="Calibri"/>
              </a:rPr>
              <a:t>TAF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48000" y="2844000"/>
            <a:ext cx="8244000" cy="431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0D1B2A"/>
                </a:solidFill>
                <a:latin typeface="Calibri"/>
              </a:rPr>
              <a:t>Sem Dados Atualizados</a:t>
            </a:r>
          </a:p>
        </p:txBody>
      </p:sp>
      <p:sp>
        <p:nvSpPr>
          <p:cNvPr id="20" name="Rectangle 19"/>
          <p:cNvSpPr/>
          <p:nvPr/>
        </p:nvSpPr>
        <p:spPr>
          <a:xfrm>
            <a:off x="144000" y="3347999"/>
            <a:ext cx="8856000" cy="1573201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ectangle 20"/>
          <p:cNvSpPr/>
          <p:nvPr/>
        </p:nvSpPr>
        <p:spPr>
          <a:xfrm>
            <a:off x="144000" y="3347999"/>
            <a:ext cx="64800" cy="1573201"/>
          </a:xfrm>
          <a:prstGeom prst="rect">
            <a:avLst/>
          </a:prstGeom>
          <a:solidFill>
            <a:srgbClr val="E68A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234000" y="3383999"/>
            <a:ext cx="503999" cy="251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1" i="0">
                <a:solidFill>
                  <a:srgbClr val="E68A00"/>
                </a:solidFill>
                <a:latin typeface="Calibri"/>
              </a:rPr>
              <a:t>NOTAM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648000" y="3383999"/>
            <a:ext cx="8244000" cy="150120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0D1B2A"/>
                </a:solidFill>
                <a:latin typeface="Calibri"/>
              </a:rPr>
              <a:t>Sem NOTAMs selecionados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029200"/>
          </a:xfrm>
          <a:prstGeom prst="rect">
            <a:avLst/>
          </a:prstGeom>
          <a:solidFill>
            <a:srgbClr val="0D1B2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00" cy="540000"/>
          </a:xfrm>
          <a:prstGeom prst="rect">
            <a:avLst/>
          </a:prstGeom>
          <a:solidFill>
            <a:srgbClr val="1A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144000" cy="540000"/>
          </a:xfrm>
          <a:prstGeom prst="rect">
            <a:avLst/>
          </a:prstGeom>
          <a:solidFill>
            <a:srgbClr val="00B4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51999" y="72000"/>
            <a:ext cx="3600000" cy="54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1" i="0">
                <a:solidFill>
                  <a:srgbClr val="FFFFFF"/>
                </a:solidFill>
                <a:latin typeface="Calibri"/>
              </a:rPr>
              <a:t>MEDIDAS ATFM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624000" y="144000"/>
            <a:ext cx="2340000" cy="28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900" b="0" i="0">
                <a:solidFill>
                  <a:srgbClr val="8AA3C0"/>
                </a:solidFill>
                <a:latin typeface="Calibri"/>
              </a:rPr>
              <a:t>ECUADOR · 15/05/2026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360001.5" y="684000"/>
          <a:ext cx="8423997" cy="70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07999"/>
                <a:gridCol w="1007999"/>
                <a:gridCol w="1007999"/>
                <a:gridCol w="1260000"/>
                <a:gridCol w="1440000"/>
                <a:gridCol w="2700000"/>
              </a:tblGrid>
              <a:tr h="234000">
                <a:tc>
                  <a:txBody>
                    <a:bodyPr/>
                    <a:lstStyle/>
                    <a:p>
                      <a:pPr algn="ctr"/>
                      <a:r>
                        <a:rPr sz="800" b="1">
                          <a:solidFill>
                            <a:srgbClr val="00B4D8"/>
                          </a:solidFill>
                        </a:rPr>
                        <a:t>ESTADO</a:t>
                      </a:r>
                    </a:p>
                  </a:txBody>
                  <a:tcPr>
                    <a:solidFill>
                      <a:srgbClr val="1A3A5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00" b="1">
                          <a:solidFill>
                            <a:srgbClr val="00B4D8"/>
                          </a:solidFill>
                        </a:rPr>
                        <a:t>ORIGEM</a:t>
                      </a:r>
                    </a:p>
                  </a:txBody>
                  <a:tcPr>
                    <a:solidFill>
                      <a:srgbClr val="1A3A5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00" b="1">
                          <a:solidFill>
                            <a:srgbClr val="00B4D8"/>
                          </a:solidFill>
                        </a:rPr>
                        <a:t>DESTINO</a:t>
                      </a:r>
                    </a:p>
                  </a:txBody>
                  <a:tcPr>
                    <a:solidFill>
                      <a:srgbClr val="1A3A5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00" b="1">
                          <a:solidFill>
                            <a:srgbClr val="00B4D8"/>
                          </a:solidFill>
                        </a:rPr>
                        <a:t>INÍCIO</a:t>
                      </a:r>
                    </a:p>
                  </a:txBody>
                  <a:tcPr>
                    <a:solidFill>
                      <a:srgbClr val="1A3A5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00" b="1">
                          <a:solidFill>
                            <a:srgbClr val="00B4D8"/>
                          </a:solidFill>
                        </a:rPr>
                        <a:t>MEDIDA</a:t>
                      </a:r>
                    </a:p>
                  </a:txBody>
                  <a:tcPr>
                    <a:solidFill>
                      <a:srgbClr val="1A3A5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00" b="1">
                          <a:solidFill>
                            <a:srgbClr val="00B4D8"/>
                          </a:solidFill>
                        </a:rPr>
                        <a:t>RAZÃO</a:t>
                      </a:r>
                    </a:p>
                  </a:txBody>
                  <a:tcPr>
                    <a:solidFill>
                      <a:srgbClr val="1A3A5C"/>
                    </a:solidFill>
                  </a:tcPr>
                </a:tc>
              </a:tr>
              <a:tr h="234000">
                <a:tc>
                  <a:txBody>
                    <a:bodyPr/>
                    <a:lstStyle/>
                    <a:p>
                      <a:pPr algn="ctr"/>
                      <a:r>
                        <a:rPr sz="800">
                          <a:solidFill>
                            <a:srgbClr val="E8EFF8"/>
                          </a:solidFill>
                        </a:rPr>
                        <a:t>ECUADOR</a:t>
                      </a:r>
                    </a:p>
                  </a:txBody>
                  <a:tcPr>
                    <a:solidFill>
                      <a:srgbClr val="0F223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00">
                          <a:solidFill>
                            <a:srgbClr val="E8EFF8"/>
                          </a:solidFill>
                        </a:rPr>
                        <a:t>SEQM</a:t>
                      </a:r>
                    </a:p>
                  </a:txBody>
                  <a:tcPr>
                    <a:solidFill>
                      <a:srgbClr val="0F223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00">
                          <a:solidFill>
                            <a:srgbClr val="E8EFF8"/>
                          </a:solidFill>
                        </a:rPr>
                        <a:t>SKBO</a:t>
                      </a:r>
                    </a:p>
                  </a:txBody>
                  <a:tcPr>
                    <a:solidFill>
                      <a:srgbClr val="0F223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00">
                          <a:solidFill>
                            <a:srgbClr val="E8EFF8"/>
                          </a:solidFill>
                        </a:rPr>
                        <a:t>15/05 00:00</a:t>
                      </a:r>
                    </a:p>
                  </a:txBody>
                  <a:tcPr>
                    <a:solidFill>
                      <a:srgbClr val="0F223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00">
                          <a:solidFill>
                            <a:srgbClr val="E8EFF8"/>
                          </a:solidFill>
                        </a:rPr>
                        <a:t>00:05:00</a:t>
                      </a:r>
                    </a:p>
                  </a:txBody>
                  <a:tcPr>
                    <a:solidFill>
                      <a:srgbClr val="0F223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00">
                          <a:solidFill>
                            <a:srgbClr val="E8EFF8"/>
                          </a:solidFill>
                        </a:rPr>
                        <a:t>CONTROLE DE FLUXO</a:t>
                      </a:r>
                    </a:p>
                  </a:txBody>
                  <a:tcPr>
                    <a:solidFill>
                      <a:srgbClr val="0F2238"/>
                    </a:solidFill>
                  </a:tcPr>
                </a:tc>
              </a:tr>
              <a:tr h="234000">
                <a:tc>
                  <a:txBody>
                    <a:bodyPr/>
                    <a:lstStyle/>
                    <a:p>
                      <a:pPr algn="ctr"/>
                      <a:r>
                        <a:rPr sz="800">
                          <a:solidFill>
                            <a:srgbClr val="E8EFF8"/>
                          </a:solidFill>
                        </a:rPr>
                        <a:t>ECUADOR</a:t>
                      </a:r>
                    </a:p>
                  </a:txBody>
                  <a:tcPr>
                    <a:solidFill>
                      <a:srgbClr val="0D1B2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00">
                          <a:solidFill>
                            <a:srgbClr val="E8EFF8"/>
                          </a:solidFill>
                        </a:rPr>
                        <a:t>SEGU</a:t>
                      </a:r>
                    </a:p>
                  </a:txBody>
                  <a:tcPr>
                    <a:solidFill>
                      <a:srgbClr val="0D1B2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00">
                          <a:solidFill>
                            <a:srgbClr val="E8EFF8"/>
                          </a:solidFill>
                        </a:rPr>
                        <a:t>SEST</a:t>
                      </a:r>
                    </a:p>
                  </a:txBody>
                  <a:tcPr>
                    <a:solidFill>
                      <a:srgbClr val="0D1B2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00">
                          <a:solidFill>
                            <a:srgbClr val="E8EFF8"/>
                          </a:solidFill>
                        </a:rPr>
                        <a:t>15/05 08:00</a:t>
                      </a:r>
                    </a:p>
                  </a:txBody>
                  <a:tcPr>
                    <a:solidFill>
                      <a:srgbClr val="0D1B2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00">
                          <a:solidFill>
                            <a:srgbClr val="E8EFF8"/>
                          </a:solidFill>
                        </a:rPr>
                        <a:t>00:10:00</a:t>
                      </a:r>
                    </a:p>
                  </a:txBody>
                  <a:tcPr>
                    <a:solidFill>
                      <a:srgbClr val="0D1B2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00">
                          <a:solidFill>
                            <a:srgbClr val="E8EFF8"/>
                          </a:solidFill>
                        </a:rPr>
                        <a:t>RESTRICCIONES DE RWY</a:t>
                      </a:r>
                    </a:p>
                  </a:txBody>
                  <a:tcPr>
                    <a:solidFill>
                      <a:srgbClr val="0D1B2A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029200"/>
          </a:xfrm>
          <a:prstGeom prst="rect">
            <a:avLst/>
          </a:prstGeom>
          <a:solidFill>
            <a:srgbClr val="0D1B2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00" cy="540000"/>
          </a:xfrm>
          <a:prstGeom prst="rect">
            <a:avLst/>
          </a:prstGeom>
          <a:solidFill>
            <a:srgbClr val="1A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144000" cy="540000"/>
          </a:xfrm>
          <a:prstGeom prst="rect">
            <a:avLst/>
          </a:prstGeom>
          <a:solidFill>
            <a:srgbClr val="00B4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51999" y="72000"/>
            <a:ext cx="3600000" cy="54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1" i="0">
                <a:solidFill>
                  <a:srgbClr val="FFFFFF"/>
                </a:solidFill>
                <a:latin typeface="Calibri"/>
              </a:rPr>
              <a:t>OBSERVAÇÕES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624000" y="144000"/>
            <a:ext cx="2340000" cy="28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900" b="0" i="0">
                <a:solidFill>
                  <a:srgbClr val="8AA3C0"/>
                </a:solidFill>
                <a:latin typeface="Calibri"/>
              </a:rPr>
              <a:t>ECUADOR · 15/05/2026</a:t>
            </a:r>
          </a:p>
        </p:txBody>
      </p:sp>
      <p:sp>
        <p:nvSpPr>
          <p:cNvPr id="7" name="Rectangle 6"/>
          <p:cNvSpPr/>
          <p:nvPr/>
        </p:nvSpPr>
        <p:spPr>
          <a:xfrm>
            <a:off x="288000" y="720000"/>
            <a:ext cx="8568000" cy="4021200"/>
          </a:xfrm>
          <a:prstGeom prst="rect">
            <a:avLst/>
          </a:prstGeom>
          <a:solidFill>
            <a:srgbClr val="0F223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Rectangle 7"/>
          <p:cNvSpPr/>
          <p:nvPr/>
        </p:nvSpPr>
        <p:spPr>
          <a:xfrm>
            <a:off x="288000" y="720000"/>
            <a:ext cx="72000" cy="4021200"/>
          </a:xfrm>
          <a:prstGeom prst="rect">
            <a:avLst/>
          </a:prstGeom>
          <a:solidFill>
            <a:srgbClr val="00B4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468000" y="828000"/>
            <a:ext cx="8280000" cy="376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FFFFFF"/>
                </a:solidFill>
                <a:latin typeface="Calibri"/>
              </a:rPr>
              <a:t>Sem observações.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029200"/>
          </a:xfrm>
          <a:prstGeom prst="rect">
            <a:avLst/>
          </a:prstGeom>
          <a:solidFill>
            <a:srgbClr val="1A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80000" cy="5029200"/>
          </a:xfrm>
          <a:prstGeom prst="rect">
            <a:avLst/>
          </a:prstGeom>
          <a:solidFill>
            <a:srgbClr val="00B4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0000" y="1974600"/>
            <a:ext cx="8064000" cy="72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600" b="1" i="0">
                <a:solidFill>
                  <a:srgbClr val="FFFFFF"/>
                </a:solidFill>
              </a:rPr>
              <a:t>None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0000" y="2802600"/>
            <a:ext cx="8064000" cy="28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00B4D8"/>
                </a:solidFill>
              </a:rPr>
              <a:t>PDA · 15/05/2026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029200"/>
          </a:xfrm>
          <a:prstGeom prst="rect">
            <a:avLst/>
          </a:prstGeom>
          <a:solidFill>
            <a:srgbClr val="0D1B2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00" cy="503999"/>
          </a:xfrm>
          <a:prstGeom prst="rect">
            <a:avLst/>
          </a:prstGeom>
          <a:solidFill>
            <a:srgbClr val="1A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125999" cy="503999"/>
          </a:xfrm>
          <a:prstGeom prst="rect">
            <a:avLst/>
          </a:prstGeom>
          <a:solidFill>
            <a:srgbClr val="00B4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16000" y="18000"/>
            <a:ext cx="1800000" cy="503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000" b="1" i="0">
                <a:solidFill>
                  <a:srgbClr val="FFFFFF"/>
                </a:solidFill>
                <a:latin typeface="Calibri"/>
              </a:rPr>
              <a:t>SPZO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160000" y="108000"/>
            <a:ext cx="2880000" cy="28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8AA3C0"/>
                </a:solidFill>
                <a:latin typeface="Calibri"/>
              </a:rPr>
              <a:t>15/05/2026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44000" y="108000"/>
            <a:ext cx="1655999" cy="28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900" b="1" i="0">
                <a:solidFill>
                  <a:srgbClr val="00B4D8"/>
                </a:solidFill>
                <a:latin typeface="Calibri"/>
              </a:rPr>
              <a:t>ATFM · PSAM</a:t>
            </a:r>
          </a:p>
        </p:txBody>
      </p:sp>
      <p:pic>
        <p:nvPicPr>
          <p:cNvPr id="8" name="Picture 7" descr="SPZ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4000" y="575999"/>
            <a:ext cx="8856000" cy="187200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309957" y="2476799"/>
            <a:ext cx="2864975" cy="198000"/>
          </a:xfrm>
          <a:prstGeom prst="rect">
            <a:avLst/>
          </a:prstGeom>
          <a:solidFill>
            <a:srgbClr val="FFC10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309957" y="2476799"/>
            <a:ext cx="2864975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700" b="1" i="0">
                <a:solidFill>
                  <a:srgbClr val="0D1B2A"/>
                </a:solidFill>
                <a:latin typeface="Calibri"/>
              </a:rPr>
              <a:t>00–07  IMC / MET Adversa</a:t>
            </a:r>
          </a:p>
        </p:txBody>
      </p:sp>
      <p:sp>
        <p:nvSpPr>
          <p:cNvPr id="11" name="Rectangle 10"/>
          <p:cNvSpPr/>
          <p:nvPr/>
        </p:nvSpPr>
        <p:spPr>
          <a:xfrm>
            <a:off x="3192932" y="2476799"/>
            <a:ext cx="2864975" cy="198000"/>
          </a:xfrm>
          <a:prstGeom prst="rect">
            <a:avLst/>
          </a:prstGeom>
          <a:solidFill>
            <a:srgbClr val="FFC10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3192932" y="2476799"/>
            <a:ext cx="2864975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700" b="1" i="0">
                <a:solidFill>
                  <a:srgbClr val="0D1B2A"/>
                </a:solidFill>
                <a:latin typeface="Calibri"/>
              </a:rPr>
              <a:t>08–15  IMC / MET Adversa</a:t>
            </a:r>
          </a:p>
        </p:txBody>
      </p:sp>
      <p:sp>
        <p:nvSpPr>
          <p:cNvPr id="13" name="Rectangle 12"/>
          <p:cNvSpPr/>
          <p:nvPr/>
        </p:nvSpPr>
        <p:spPr>
          <a:xfrm>
            <a:off x="6075907" y="2476799"/>
            <a:ext cx="2864975" cy="198000"/>
          </a:xfrm>
          <a:prstGeom prst="rect">
            <a:avLst/>
          </a:prstGeom>
          <a:solidFill>
            <a:srgbClr val="FFC10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6075907" y="2476799"/>
            <a:ext cx="2864975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700" b="1" i="0">
                <a:solidFill>
                  <a:srgbClr val="0D1B2A"/>
                </a:solidFill>
                <a:latin typeface="Calibri"/>
              </a:rPr>
              <a:t>16–23  IMC / MET Adversa</a:t>
            </a:r>
          </a:p>
        </p:txBody>
      </p:sp>
      <p:sp>
        <p:nvSpPr>
          <p:cNvPr id="15" name="Rectangle 14"/>
          <p:cNvSpPr/>
          <p:nvPr/>
        </p:nvSpPr>
        <p:spPr>
          <a:xfrm>
            <a:off x="144000" y="2739599"/>
            <a:ext cx="396000" cy="522000"/>
          </a:xfrm>
          <a:prstGeom prst="rect">
            <a:avLst/>
          </a:prstGeom>
          <a:solidFill>
            <a:srgbClr val="008AB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144000" y="2811599"/>
            <a:ext cx="396000" cy="36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800" b="1" i="0">
                <a:solidFill>
                  <a:srgbClr val="FFFFFF"/>
                </a:solidFill>
                <a:latin typeface="Calibri"/>
              </a:rPr>
              <a:t>TAF</a:t>
            </a:r>
          </a:p>
        </p:txBody>
      </p:sp>
      <p:sp>
        <p:nvSpPr>
          <p:cNvPr id="17" name="Rectangle 16"/>
          <p:cNvSpPr/>
          <p:nvPr/>
        </p:nvSpPr>
        <p:spPr>
          <a:xfrm>
            <a:off x="576000" y="2739599"/>
            <a:ext cx="8424000" cy="522000"/>
          </a:xfrm>
          <a:prstGeom prst="rect">
            <a:avLst/>
          </a:prstGeom>
          <a:solidFill>
            <a:srgbClr val="12284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612000" y="2775599"/>
            <a:ext cx="8388000" cy="46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E8EFF8"/>
                </a:solidFill>
                <a:latin typeface="Calibri"/>
              </a:rPr>
              <a:t>TAF SPZO 141106Z 1412/1512 28005KT 9999 NSC TX22/1419Z TN02/1511Z TEMPO 1419/1422 01012KT</a:t>
            </a:r>
          </a:p>
        </p:txBody>
      </p:sp>
      <p:sp>
        <p:nvSpPr>
          <p:cNvPr id="19" name="Rectangle 18"/>
          <p:cNvSpPr/>
          <p:nvPr/>
        </p:nvSpPr>
        <p:spPr>
          <a:xfrm>
            <a:off x="144000" y="3304799"/>
            <a:ext cx="503999" cy="1616401"/>
          </a:xfrm>
          <a:prstGeom prst="rect">
            <a:avLst/>
          </a:prstGeom>
          <a:solidFill>
            <a:srgbClr val="8A5C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144000" y="3358799"/>
            <a:ext cx="503999" cy="161640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700" b="1" i="0">
                <a:solidFill>
                  <a:srgbClr val="FFFFFF"/>
                </a:solidFill>
                <a:latin typeface="Calibri"/>
              </a:rPr>
              <a:t>NOTAM</a:t>
            </a:r>
          </a:p>
        </p:txBody>
      </p:sp>
      <p:sp>
        <p:nvSpPr>
          <p:cNvPr id="21" name="Rectangle 20"/>
          <p:cNvSpPr/>
          <p:nvPr/>
        </p:nvSpPr>
        <p:spPr>
          <a:xfrm>
            <a:off x="684000" y="3304799"/>
            <a:ext cx="8316001" cy="1616401"/>
          </a:xfrm>
          <a:prstGeom prst="rect">
            <a:avLst/>
          </a:prstGeom>
          <a:solidFill>
            <a:srgbClr val="12284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720000" y="3340799"/>
            <a:ext cx="8280000" cy="156240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E8EFF8"/>
                </a:solidFill>
                <a:latin typeface="Calibri"/>
              </a:rPr>
              <a:t>SPZO — A0700/26 NOTAMN Q) SPIM/QOAXX/IV/BO/A/000/999/1332S07156W005 A) SPZO B) 2603051500 C) 2606051800EST D) 1500-1800 E) REF SUP AIP 03/26, CUSCO ACDM PHASE 1 IN FORCE)  05/03/2026 → 05/06/2026</a:t>
            </a:r>
            <a:br/>
            <a:r>
              <a:t>SPZO — A1337/26 NOTAMN Q) SPIM/QMRLT/IV/NBO/A/000/999/1332S07156W005 A) SPZO B) 2604132032 C) 2606012100 E) 180 DEG TURN ON RWY IS NOT ALLOWED IN ORDER TO AVOID ASPHALTIC LAYER DETERIORATION)  13/04/2026 → 01/06/2026</a:t>
            </a:r>
            <a:br/>
            <a:r>
              <a:t>SPZO — A1546/26 NOTAMN Q) SPIM/QSPAH/IV/NBO/AE/000/999/1332S07156W005 A) SPZO B) 2604281400 C) 2605310700 E) AIS/ARO/OMA/TWR/APP/RFFS SER HR 0900-0700)  28/04/2026 → 31/05/2026</a:t>
            </a:r>
            <a:br/>
            <a:r>
              <a:t>SPZO — A1714/26 NOTAMR A1669/26 Q)SPIM/QMTHW/IV/BO/A/000/999/ A)SPZO B)2605112232 C)2605152000 E)WIP ON DTHR RWY 10 PILOTS CTN ON TAX TO LINE UP AND WAIT TO TKOF  11/05/2026 → 15/05/2026</a:t>
            </a:r>
            <a:br/>
            <a:r>
              <a:t>SPZO — A1715/26 NOTAMN Q)SPIM/QMXLT/IV/M/A/000/999/ A)SPZO B)2605112234 C)2605152000 E)HLDG POINT RWY 10 L SIDE CLSD DUE TO WIP  11/05/2026 → 15/05/2026</a:t>
            </a:r>
            <a:br/>
            <a:r>
              <a:t>SPZO — A1716/26 NOTAMN Q)SPIM/QMTCM/IV/NBO/A/000/999/ A)SPZO B)2605112256 C)2605152000 E)DTHR FST 100M RWY 10 DUE TO WIP. DECLARED DIST: RWY 10 TORA 3300M TODA 3300M ASDA 3360M LDA NIL. RWY 28 TORA NIL TODA NIL ASDA NIL LDA 3300M. ALL ACFT EXP DLA FOR TKOF  11/05/2026 → 15/05/2026</a:t>
            </a:r>
            <a:br/>
            <a:r>
              <a:t>SPZO — ---------- A1724/26 NOTAMN Q)SPIM/QWULW/IV/NBO/W/000/005/1328S07203W000 A)SPZO B)2605181100 C)2605311800 D)1100-1800 E)RPAS OPS SURROUNDING CUSCO AD. PREVIOUS COOR WITH CUSCO TWR IS REQUIRED. COORD: 132811S0720313W 133303S0720310W 133301S0715917W 132808S0715921W F)GND G)500FT AGL  18/05/2026 → 31/05/2026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029200"/>
          </a:xfrm>
          <a:prstGeom prst="rect">
            <a:avLst/>
          </a:prstGeom>
          <a:solidFill>
            <a:srgbClr val="0D1B2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00" cy="540000"/>
          </a:xfrm>
          <a:prstGeom prst="rect">
            <a:avLst/>
          </a:prstGeom>
          <a:solidFill>
            <a:srgbClr val="1A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144000" cy="540000"/>
          </a:xfrm>
          <a:prstGeom prst="rect">
            <a:avLst/>
          </a:prstGeom>
          <a:solidFill>
            <a:srgbClr val="00B4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51999" y="72000"/>
            <a:ext cx="3600000" cy="54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1" i="0">
                <a:solidFill>
                  <a:srgbClr val="FFFFFF"/>
                </a:solidFill>
                <a:latin typeface="Calibri"/>
              </a:rPr>
              <a:t>MEDIDAS ATFM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624000" y="144000"/>
            <a:ext cx="2340000" cy="28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900" b="0" i="0">
                <a:solidFill>
                  <a:srgbClr val="8AA3C0"/>
                </a:solidFill>
                <a:latin typeface="Calibri"/>
              </a:rPr>
              <a:t>None · 15/05/2026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60000" y="1080000"/>
            <a:ext cx="8424000" cy="72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0" i="0">
                <a:solidFill>
                  <a:srgbClr val="8AA3C0"/>
                </a:solidFill>
                <a:latin typeface="Calibri"/>
              </a:rPr>
              <a:t>Nenhuma medida ATFM registrada.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029200"/>
          </a:xfrm>
          <a:prstGeom prst="rect">
            <a:avLst/>
          </a:prstGeom>
          <a:solidFill>
            <a:srgbClr val="0D1B2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00" cy="540000"/>
          </a:xfrm>
          <a:prstGeom prst="rect">
            <a:avLst/>
          </a:prstGeom>
          <a:solidFill>
            <a:srgbClr val="1A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144000" cy="540000"/>
          </a:xfrm>
          <a:prstGeom prst="rect">
            <a:avLst/>
          </a:prstGeom>
          <a:solidFill>
            <a:srgbClr val="00B4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51999" y="72000"/>
            <a:ext cx="3600000" cy="54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1" i="0">
                <a:solidFill>
                  <a:srgbClr val="FFFFFF"/>
                </a:solidFill>
                <a:latin typeface="Calibri"/>
              </a:rPr>
              <a:t>OBSERVAÇÕES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624000" y="144000"/>
            <a:ext cx="2340000" cy="28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900" b="0" i="0">
                <a:solidFill>
                  <a:srgbClr val="8AA3C0"/>
                </a:solidFill>
                <a:latin typeface="Calibri"/>
              </a:rPr>
              <a:t>None · 15/05/2026</a:t>
            </a:r>
          </a:p>
        </p:txBody>
      </p:sp>
      <p:sp>
        <p:nvSpPr>
          <p:cNvPr id="7" name="Rectangle 6"/>
          <p:cNvSpPr/>
          <p:nvPr/>
        </p:nvSpPr>
        <p:spPr>
          <a:xfrm>
            <a:off x="288000" y="720000"/>
            <a:ext cx="8568000" cy="4021200"/>
          </a:xfrm>
          <a:prstGeom prst="rect">
            <a:avLst/>
          </a:prstGeom>
          <a:solidFill>
            <a:srgbClr val="0F223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Rectangle 7"/>
          <p:cNvSpPr/>
          <p:nvPr/>
        </p:nvSpPr>
        <p:spPr>
          <a:xfrm>
            <a:off x="288000" y="720000"/>
            <a:ext cx="72000" cy="4021200"/>
          </a:xfrm>
          <a:prstGeom prst="rect">
            <a:avLst/>
          </a:prstGeom>
          <a:solidFill>
            <a:srgbClr val="00B4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468000" y="828000"/>
            <a:ext cx="8280000" cy="376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FFFFFF"/>
                </a:solidFill>
                <a:latin typeface="Calibri"/>
              </a:rPr>
              <a:t>Sem observações.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029200"/>
          </a:xfrm>
          <a:prstGeom prst="rect">
            <a:avLst/>
          </a:prstGeom>
          <a:solidFill>
            <a:srgbClr val="F4F7F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00" cy="180000"/>
          </a:xfrm>
          <a:prstGeom prst="rect">
            <a:avLst/>
          </a:prstGeom>
          <a:solidFill>
            <a:srgbClr val="1A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180000"/>
            <a:ext cx="9144000" cy="503999"/>
          </a:xfrm>
          <a:prstGeom prst="rect">
            <a:avLst/>
          </a:prstGeom>
          <a:solidFill>
            <a:srgbClr val="F4F7F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180000" y="198000"/>
            <a:ext cx="1800000" cy="32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000" b="1" i="0">
                <a:solidFill>
                  <a:srgbClr val="0D1B2A"/>
                </a:solidFill>
                <a:latin typeface="Calibri"/>
              </a:rPr>
              <a:t>SACO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160000" y="270000"/>
            <a:ext cx="2880000" cy="21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8AA3C0"/>
                </a:solidFill>
                <a:latin typeface="Calibri"/>
              </a:rPr>
              <a:t>15/05/2026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44000" y="270000"/>
            <a:ext cx="1655999" cy="21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900" b="1" i="0">
                <a:solidFill>
                  <a:srgbClr val="1A6FC4"/>
                </a:solidFill>
                <a:latin typeface="Calibri"/>
              </a:rPr>
              <a:t>ATFM · PSAM</a:t>
            </a:r>
          </a:p>
        </p:txBody>
      </p:sp>
      <p:sp>
        <p:nvSpPr>
          <p:cNvPr id="8" name="Rectangle 7"/>
          <p:cNvSpPr/>
          <p:nvPr/>
        </p:nvSpPr>
        <p:spPr>
          <a:xfrm>
            <a:off x="144000" y="648000"/>
            <a:ext cx="8856000" cy="14400"/>
          </a:xfrm>
          <a:prstGeom prst="rect">
            <a:avLst/>
          </a:prstGeom>
          <a:solidFill>
            <a:srgbClr val="CCD9E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9" name="Picture 8" descr="SAC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4000" y="720000"/>
            <a:ext cx="8856000" cy="180000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254638" y="2556000"/>
            <a:ext cx="1907583" cy="1800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254638" y="2556000"/>
            <a:ext cx="1907583" cy="18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700" b="1" i="0">
                <a:solidFill>
                  <a:srgbClr val="0D1B2A"/>
                </a:solidFill>
                <a:latin typeface="Calibri"/>
              </a:rPr>
              <a:t>00–07  VMC</a:t>
            </a:r>
          </a:p>
        </p:txBody>
      </p:sp>
      <p:sp>
        <p:nvSpPr>
          <p:cNvPr id="12" name="Rectangle 11"/>
          <p:cNvSpPr/>
          <p:nvPr/>
        </p:nvSpPr>
        <p:spPr>
          <a:xfrm>
            <a:off x="2176621" y="2556000"/>
            <a:ext cx="1907583" cy="180000"/>
          </a:xfrm>
          <a:prstGeom prst="rect">
            <a:avLst/>
          </a:prstGeom>
          <a:solidFill>
            <a:srgbClr val="FFC10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2176621" y="2556000"/>
            <a:ext cx="1907583" cy="18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700" b="1" i="0">
                <a:solidFill>
                  <a:srgbClr val="0D1B2A"/>
                </a:solidFill>
                <a:latin typeface="Calibri"/>
              </a:rPr>
              <a:t>08–15  IMC</a:t>
            </a:r>
          </a:p>
        </p:txBody>
      </p:sp>
      <p:sp>
        <p:nvSpPr>
          <p:cNvPr id="14" name="Rectangle 13"/>
          <p:cNvSpPr/>
          <p:nvPr/>
        </p:nvSpPr>
        <p:spPr>
          <a:xfrm>
            <a:off x="4098605" y="2556000"/>
            <a:ext cx="1907583" cy="180000"/>
          </a:xfrm>
          <a:prstGeom prst="rect">
            <a:avLst/>
          </a:prstGeom>
          <a:solidFill>
            <a:srgbClr val="FFC10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4098605" y="2556000"/>
            <a:ext cx="1907583" cy="18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700" b="1" i="0">
                <a:solidFill>
                  <a:srgbClr val="0D1B2A"/>
                </a:solidFill>
                <a:latin typeface="Calibri"/>
              </a:rPr>
              <a:t>16–23  IMC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44000" y="2808000"/>
            <a:ext cx="8856000" cy="503999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Rectangle 16"/>
          <p:cNvSpPr/>
          <p:nvPr/>
        </p:nvSpPr>
        <p:spPr>
          <a:xfrm>
            <a:off x="144000" y="2808000"/>
            <a:ext cx="64800" cy="503999"/>
          </a:xfrm>
          <a:prstGeom prst="rect">
            <a:avLst/>
          </a:prstGeom>
          <a:solidFill>
            <a:srgbClr val="1A6FC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234000" y="2844000"/>
            <a:ext cx="432000" cy="21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1" i="0">
                <a:solidFill>
                  <a:srgbClr val="1A6FC4"/>
                </a:solidFill>
                <a:latin typeface="Calibri"/>
              </a:rPr>
              <a:t>TAF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48000" y="2844000"/>
            <a:ext cx="8244000" cy="431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0D1B2A"/>
                </a:solidFill>
                <a:latin typeface="Calibri"/>
              </a:rPr>
              <a:t>TAF SACO 141100Z 1412/1512 VRB03KT CAVOK TX18/1418Z TN03/1511Z BECMG 1413/1416 09005KT 9999 BKN060 BECMG 1500/1503 36005KT 5000 BR SCT020</a:t>
            </a:r>
          </a:p>
        </p:txBody>
      </p:sp>
      <p:sp>
        <p:nvSpPr>
          <p:cNvPr id="20" name="Rectangle 19"/>
          <p:cNvSpPr/>
          <p:nvPr/>
        </p:nvSpPr>
        <p:spPr>
          <a:xfrm>
            <a:off x="144000" y="3347999"/>
            <a:ext cx="8856000" cy="1573201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ectangle 20"/>
          <p:cNvSpPr/>
          <p:nvPr/>
        </p:nvSpPr>
        <p:spPr>
          <a:xfrm>
            <a:off x="144000" y="3347999"/>
            <a:ext cx="64800" cy="1573201"/>
          </a:xfrm>
          <a:prstGeom prst="rect">
            <a:avLst/>
          </a:prstGeom>
          <a:solidFill>
            <a:srgbClr val="E68A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234000" y="3383999"/>
            <a:ext cx="503999" cy="251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1" i="0">
                <a:solidFill>
                  <a:srgbClr val="E68A00"/>
                </a:solidFill>
                <a:latin typeface="Calibri"/>
              </a:rPr>
              <a:t>NOTAM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648000" y="3383999"/>
            <a:ext cx="8244000" cy="150120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0D1B2A"/>
                </a:solidFill>
                <a:latin typeface="Calibri"/>
              </a:rPr>
              <a:t>SACO — A1674/26 NOTAMN Q) SACF/QMRLC/IV/NBO/A/000/999/3118S06412W005 A) SACO B) 2605121100 C) 2605172100 D) 12 15 17 1100-2100 AND 13 16 1600-2100 E) RWY 01/19 CLSD  12/05/2026 → 17/05/2026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029200"/>
          </a:xfrm>
          <a:prstGeom prst="rect">
            <a:avLst/>
          </a:prstGeom>
          <a:solidFill>
            <a:srgbClr val="1A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80000" cy="5029200"/>
          </a:xfrm>
          <a:prstGeom prst="rect">
            <a:avLst/>
          </a:prstGeom>
          <a:solidFill>
            <a:srgbClr val="00B4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0000" y="1974600"/>
            <a:ext cx="8064000" cy="72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600" b="1" i="0">
                <a:solidFill>
                  <a:srgbClr val="FFFFFF"/>
                </a:solidFill>
              </a:rPr>
              <a:t>PANAMA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0000" y="2802600"/>
            <a:ext cx="8064000" cy="28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00B4D8"/>
                </a:solidFill>
              </a:rPr>
              <a:t>PDA · 15/05/2026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029200"/>
          </a:xfrm>
          <a:prstGeom prst="rect">
            <a:avLst/>
          </a:prstGeom>
          <a:solidFill>
            <a:srgbClr val="F4F7F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00" cy="180000"/>
          </a:xfrm>
          <a:prstGeom prst="rect">
            <a:avLst/>
          </a:prstGeom>
          <a:solidFill>
            <a:srgbClr val="1A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180000"/>
            <a:ext cx="9144000" cy="503999"/>
          </a:xfrm>
          <a:prstGeom prst="rect">
            <a:avLst/>
          </a:prstGeom>
          <a:solidFill>
            <a:srgbClr val="F4F7F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180000" y="198000"/>
            <a:ext cx="1800000" cy="32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000" b="1" i="0">
                <a:solidFill>
                  <a:srgbClr val="0D1B2A"/>
                </a:solidFill>
                <a:latin typeface="Calibri"/>
              </a:rPr>
              <a:t>MPTO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160000" y="270000"/>
            <a:ext cx="2880000" cy="21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8AA3C0"/>
                </a:solidFill>
                <a:latin typeface="Calibri"/>
              </a:rPr>
              <a:t>15/05/2026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44000" y="270000"/>
            <a:ext cx="1655999" cy="21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900" b="1" i="0">
                <a:solidFill>
                  <a:srgbClr val="1A6FC4"/>
                </a:solidFill>
                <a:latin typeface="Calibri"/>
              </a:rPr>
              <a:t>ATFM · PSAM</a:t>
            </a:r>
          </a:p>
        </p:txBody>
      </p:sp>
      <p:sp>
        <p:nvSpPr>
          <p:cNvPr id="8" name="Rectangle 7"/>
          <p:cNvSpPr/>
          <p:nvPr/>
        </p:nvSpPr>
        <p:spPr>
          <a:xfrm>
            <a:off x="144000" y="648000"/>
            <a:ext cx="8856000" cy="14400"/>
          </a:xfrm>
          <a:prstGeom prst="rect">
            <a:avLst/>
          </a:prstGeom>
          <a:solidFill>
            <a:srgbClr val="CCD9E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9" name="Picture 8" descr="MPT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4000" y="720000"/>
            <a:ext cx="8856000" cy="180000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309957" y="2556000"/>
            <a:ext cx="2868575" cy="180000"/>
          </a:xfrm>
          <a:prstGeom prst="rect">
            <a:avLst/>
          </a:prstGeom>
          <a:solidFill>
            <a:srgbClr val="CCD9E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309957" y="2556000"/>
            <a:ext cx="2868575" cy="18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700" b="1" i="0">
                <a:solidFill>
                  <a:srgbClr val="FFFFFF"/>
                </a:solidFill>
                <a:latin typeface="Calibri"/>
              </a:rPr>
              <a:t>00–07  —</a:t>
            </a:r>
          </a:p>
        </p:txBody>
      </p:sp>
      <p:sp>
        <p:nvSpPr>
          <p:cNvPr id="12" name="Rectangle 11"/>
          <p:cNvSpPr/>
          <p:nvPr/>
        </p:nvSpPr>
        <p:spPr>
          <a:xfrm>
            <a:off x="3192932" y="2556000"/>
            <a:ext cx="2868575" cy="180000"/>
          </a:xfrm>
          <a:prstGeom prst="rect">
            <a:avLst/>
          </a:prstGeom>
          <a:solidFill>
            <a:srgbClr val="CCD9E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3192932" y="2556000"/>
            <a:ext cx="2868575" cy="18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700" b="1" i="0">
                <a:solidFill>
                  <a:srgbClr val="FFFFFF"/>
                </a:solidFill>
                <a:latin typeface="Calibri"/>
              </a:rPr>
              <a:t>08–15  —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075907" y="2556000"/>
            <a:ext cx="2868575" cy="180000"/>
          </a:xfrm>
          <a:prstGeom prst="rect">
            <a:avLst/>
          </a:prstGeom>
          <a:solidFill>
            <a:srgbClr val="CCD9E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6075907" y="2556000"/>
            <a:ext cx="2868575" cy="18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700" b="1" i="0">
                <a:solidFill>
                  <a:srgbClr val="FFFFFF"/>
                </a:solidFill>
                <a:latin typeface="Calibri"/>
              </a:rPr>
              <a:t>16–23  —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44000" y="2808000"/>
            <a:ext cx="8856000" cy="503999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Rectangle 16"/>
          <p:cNvSpPr/>
          <p:nvPr/>
        </p:nvSpPr>
        <p:spPr>
          <a:xfrm>
            <a:off x="144000" y="2808000"/>
            <a:ext cx="64800" cy="503999"/>
          </a:xfrm>
          <a:prstGeom prst="rect">
            <a:avLst/>
          </a:prstGeom>
          <a:solidFill>
            <a:srgbClr val="1A6FC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234000" y="2844000"/>
            <a:ext cx="432000" cy="21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1" i="0">
                <a:solidFill>
                  <a:srgbClr val="1A6FC4"/>
                </a:solidFill>
                <a:latin typeface="Calibri"/>
              </a:rPr>
              <a:t>TAF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48000" y="2844000"/>
            <a:ext cx="8244000" cy="431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0D1B2A"/>
                </a:solidFill>
                <a:latin typeface="Calibri"/>
              </a:rPr>
              <a:t>TAF MPTO 141135Z 1412/1518 29005KT 9999 FEW018 TEMPO 1412/1416 VRB02KT PROB30 1417/1421 16006KT 6000 SHRA SCT016CB SCT090 TEMPO 1422/1502 01006KT TEMPO 1503/1507 VRB02KT TEMPO 1512/1516 02006KT</a:t>
            </a:r>
          </a:p>
        </p:txBody>
      </p:sp>
      <p:sp>
        <p:nvSpPr>
          <p:cNvPr id="20" name="Rectangle 19"/>
          <p:cNvSpPr/>
          <p:nvPr/>
        </p:nvSpPr>
        <p:spPr>
          <a:xfrm>
            <a:off x="144000" y="3347999"/>
            <a:ext cx="8856000" cy="1573201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ectangle 20"/>
          <p:cNvSpPr/>
          <p:nvPr/>
        </p:nvSpPr>
        <p:spPr>
          <a:xfrm>
            <a:off x="144000" y="3347999"/>
            <a:ext cx="64800" cy="1573201"/>
          </a:xfrm>
          <a:prstGeom prst="rect">
            <a:avLst/>
          </a:prstGeom>
          <a:solidFill>
            <a:srgbClr val="E68A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234000" y="3383999"/>
            <a:ext cx="503999" cy="251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1" i="0">
                <a:solidFill>
                  <a:srgbClr val="E68A00"/>
                </a:solidFill>
                <a:latin typeface="Calibri"/>
              </a:rPr>
              <a:t>NOTAM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648000" y="3383999"/>
            <a:ext cx="8244000" cy="150120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0D1B2A"/>
                </a:solidFill>
                <a:latin typeface="Calibri"/>
              </a:rPr>
              <a:t>Sem NOTAMs selecionados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029200"/>
          </a:xfrm>
          <a:prstGeom prst="rect">
            <a:avLst/>
          </a:prstGeom>
          <a:solidFill>
            <a:srgbClr val="0D1B2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00" cy="540000"/>
          </a:xfrm>
          <a:prstGeom prst="rect">
            <a:avLst/>
          </a:prstGeom>
          <a:solidFill>
            <a:srgbClr val="1A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144000" cy="540000"/>
          </a:xfrm>
          <a:prstGeom prst="rect">
            <a:avLst/>
          </a:prstGeom>
          <a:solidFill>
            <a:srgbClr val="00B4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51999" y="72000"/>
            <a:ext cx="3600000" cy="54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1" i="0">
                <a:solidFill>
                  <a:srgbClr val="FFFFFF"/>
                </a:solidFill>
                <a:latin typeface="Calibri"/>
              </a:rPr>
              <a:t>MEDIDAS ATFM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624000" y="144000"/>
            <a:ext cx="2340000" cy="28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900" b="0" i="0">
                <a:solidFill>
                  <a:srgbClr val="8AA3C0"/>
                </a:solidFill>
                <a:latin typeface="Calibri"/>
              </a:rPr>
              <a:t>PANAMA · 15/05/2026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360001.5" y="684000"/>
          <a:ext cx="8423997" cy="70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07999"/>
                <a:gridCol w="1007999"/>
                <a:gridCol w="1007999"/>
                <a:gridCol w="1260000"/>
                <a:gridCol w="1440000"/>
                <a:gridCol w="2700000"/>
              </a:tblGrid>
              <a:tr h="234000">
                <a:tc>
                  <a:txBody>
                    <a:bodyPr/>
                    <a:lstStyle/>
                    <a:p>
                      <a:pPr algn="ctr"/>
                      <a:r>
                        <a:rPr sz="800" b="1">
                          <a:solidFill>
                            <a:srgbClr val="00B4D8"/>
                          </a:solidFill>
                        </a:rPr>
                        <a:t>ESTADO</a:t>
                      </a:r>
                    </a:p>
                  </a:txBody>
                  <a:tcPr>
                    <a:solidFill>
                      <a:srgbClr val="1A3A5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00" b="1">
                          <a:solidFill>
                            <a:srgbClr val="00B4D8"/>
                          </a:solidFill>
                        </a:rPr>
                        <a:t>ORIGEM</a:t>
                      </a:r>
                    </a:p>
                  </a:txBody>
                  <a:tcPr>
                    <a:solidFill>
                      <a:srgbClr val="1A3A5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00" b="1">
                          <a:solidFill>
                            <a:srgbClr val="00B4D8"/>
                          </a:solidFill>
                        </a:rPr>
                        <a:t>DESTINO</a:t>
                      </a:r>
                    </a:p>
                  </a:txBody>
                  <a:tcPr>
                    <a:solidFill>
                      <a:srgbClr val="1A3A5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00" b="1">
                          <a:solidFill>
                            <a:srgbClr val="00B4D8"/>
                          </a:solidFill>
                        </a:rPr>
                        <a:t>INÍCIO</a:t>
                      </a:r>
                    </a:p>
                  </a:txBody>
                  <a:tcPr>
                    <a:solidFill>
                      <a:srgbClr val="1A3A5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00" b="1">
                          <a:solidFill>
                            <a:srgbClr val="00B4D8"/>
                          </a:solidFill>
                        </a:rPr>
                        <a:t>MEDIDA</a:t>
                      </a:r>
                    </a:p>
                  </a:txBody>
                  <a:tcPr>
                    <a:solidFill>
                      <a:srgbClr val="1A3A5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00" b="1">
                          <a:solidFill>
                            <a:srgbClr val="00B4D8"/>
                          </a:solidFill>
                        </a:rPr>
                        <a:t>RAZÃO</a:t>
                      </a:r>
                    </a:p>
                  </a:txBody>
                  <a:tcPr>
                    <a:solidFill>
                      <a:srgbClr val="1A3A5C"/>
                    </a:solidFill>
                  </a:tcPr>
                </a:tc>
              </a:tr>
              <a:tr h="234000">
                <a:tc>
                  <a:txBody>
                    <a:bodyPr/>
                    <a:lstStyle/>
                    <a:p>
                      <a:pPr algn="ctr"/>
                      <a:r>
                        <a:rPr sz="800">
                          <a:solidFill>
                            <a:srgbClr val="E8EFF8"/>
                          </a:solidFill>
                        </a:rPr>
                        <a:t>PANAMA</a:t>
                      </a:r>
                    </a:p>
                  </a:txBody>
                  <a:tcPr>
                    <a:solidFill>
                      <a:srgbClr val="0F223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00">
                          <a:solidFill>
                            <a:srgbClr val="E8EFF8"/>
                          </a:solidFill>
                        </a:rPr>
                        <a:t>MPZL</a:t>
                      </a:r>
                    </a:p>
                  </a:txBody>
                  <a:tcPr>
                    <a:solidFill>
                      <a:srgbClr val="0F223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00">
                          <a:solidFill>
                            <a:srgbClr val="E8EFF8"/>
                          </a:solidFill>
                        </a:rPr>
                        <a:t>MPZL</a:t>
                      </a:r>
                    </a:p>
                  </a:txBody>
                  <a:tcPr>
                    <a:solidFill>
                      <a:srgbClr val="0F223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00">
                          <a:solidFill>
                            <a:srgbClr val="E8EFF8"/>
                          </a:solidFill>
                        </a:rPr>
                        <a:t>15/05 03:05</a:t>
                      </a:r>
                    </a:p>
                  </a:txBody>
                  <a:tcPr>
                    <a:solidFill>
                      <a:srgbClr val="0F223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00">
                          <a:solidFill>
                            <a:srgbClr val="E8EFF8"/>
                          </a:solidFill>
                        </a:rPr>
                        <a:t>MIT - 40 NM</a:t>
                      </a:r>
                    </a:p>
                  </a:txBody>
                  <a:tcPr>
                    <a:solidFill>
                      <a:srgbClr val="0F223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00">
                          <a:solidFill>
                            <a:srgbClr val="E8EFF8"/>
                          </a:solidFill>
                        </a:rPr>
                        <a:t>CONTROLE DE FLUXO</a:t>
                      </a:r>
                    </a:p>
                  </a:txBody>
                  <a:tcPr>
                    <a:solidFill>
                      <a:srgbClr val="0F2238"/>
                    </a:solidFill>
                  </a:tcPr>
                </a:tc>
              </a:tr>
              <a:tr h="234000">
                <a:tc>
                  <a:txBody>
                    <a:bodyPr/>
                    <a:lstStyle/>
                    <a:p>
                      <a:pPr algn="ctr"/>
                      <a:r>
                        <a:rPr sz="800">
                          <a:solidFill>
                            <a:srgbClr val="E8EFF8"/>
                          </a:solidFill>
                        </a:rPr>
                        <a:t>PANAMA</a:t>
                      </a:r>
                    </a:p>
                  </a:txBody>
                  <a:tcPr>
                    <a:solidFill>
                      <a:srgbClr val="0D1B2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00">
                          <a:solidFill>
                            <a:srgbClr val="E8EFF8"/>
                          </a:solidFill>
                        </a:rPr>
                        <a:t>MPZL</a:t>
                      </a:r>
                    </a:p>
                  </a:txBody>
                  <a:tcPr>
                    <a:solidFill>
                      <a:srgbClr val="0D1B2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00">
                          <a:solidFill>
                            <a:srgbClr val="E8EFF8"/>
                          </a:solidFill>
                        </a:rPr>
                        <a:t>SACF</a:t>
                      </a:r>
                    </a:p>
                  </a:txBody>
                  <a:tcPr>
                    <a:solidFill>
                      <a:srgbClr val="0D1B2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00">
                          <a:solidFill>
                            <a:srgbClr val="E8EFF8"/>
                          </a:solidFill>
                        </a:rPr>
                        <a:t>15/05 11:23</a:t>
                      </a:r>
                    </a:p>
                  </a:txBody>
                  <a:tcPr>
                    <a:solidFill>
                      <a:srgbClr val="0D1B2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00">
                          <a:solidFill>
                            <a:srgbClr val="E8EFF8"/>
                          </a:solidFill>
                        </a:rPr>
                        <a:t>MIT - 20 NM</a:t>
                      </a:r>
                    </a:p>
                  </a:txBody>
                  <a:tcPr>
                    <a:solidFill>
                      <a:srgbClr val="0D1B2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00">
                          <a:solidFill>
                            <a:srgbClr val="E8EFF8"/>
                          </a:solidFill>
                        </a:rPr>
                        <a:t>ALTA DEMANDA DE CHEGADA</a:t>
                      </a:r>
                    </a:p>
                  </a:txBody>
                  <a:tcPr>
                    <a:solidFill>
                      <a:srgbClr val="0D1B2A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3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029200"/>
          </a:xfrm>
          <a:prstGeom prst="rect">
            <a:avLst/>
          </a:prstGeom>
          <a:solidFill>
            <a:srgbClr val="0D1B2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00" cy="540000"/>
          </a:xfrm>
          <a:prstGeom prst="rect">
            <a:avLst/>
          </a:prstGeom>
          <a:solidFill>
            <a:srgbClr val="1A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144000" cy="540000"/>
          </a:xfrm>
          <a:prstGeom prst="rect">
            <a:avLst/>
          </a:prstGeom>
          <a:solidFill>
            <a:srgbClr val="00B4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51999" y="72000"/>
            <a:ext cx="3600000" cy="54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1" i="0">
                <a:solidFill>
                  <a:srgbClr val="FFFFFF"/>
                </a:solidFill>
                <a:latin typeface="Calibri"/>
              </a:rPr>
              <a:t>OBSERVAÇÕES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624000" y="144000"/>
            <a:ext cx="2340000" cy="28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900" b="0" i="0">
                <a:solidFill>
                  <a:srgbClr val="8AA3C0"/>
                </a:solidFill>
                <a:latin typeface="Calibri"/>
              </a:rPr>
              <a:t>PANAMA · 15/05/2026</a:t>
            </a:r>
          </a:p>
        </p:txBody>
      </p:sp>
      <p:sp>
        <p:nvSpPr>
          <p:cNvPr id="7" name="Rectangle 6"/>
          <p:cNvSpPr/>
          <p:nvPr/>
        </p:nvSpPr>
        <p:spPr>
          <a:xfrm>
            <a:off x="288000" y="720000"/>
            <a:ext cx="8568000" cy="4021200"/>
          </a:xfrm>
          <a:prstGeom prst="rect">
            <a:avLst/>
          </a:prstGeom>
          <a:solidFill>
            <a:srgbClr val="0F223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Rectangle 7"/>
          <p:cNvSpPr/>
          <p:nvPr/>
        </p:nvSpPr>
        <p:spPr>
          <a:xfrm>
            <a:off x="288000" y="720000"/>
            <a:ext cx="72000" cy="4021200"/>
          </a:xfrm>
          <a:prstGeom prst="rect">
            <a:avLst/>
          </a:prstGeom>
          <a:solidFill>
            <a:srgbClr val="00B4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468000" y="828000"/>
            <a:ext cx="8280000" cy="376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FFFFFF"/>
                </a:solidFill>
                <a:latin typeface="Calibri"/>
              </a:rPr>
              <a:t>Sem observações.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029200"/>
          </a:xfrm>
          <a:prstGeom prst="rect">
            <a:avLst/>
          </a:prstGeom>
          <a:solidFill>
            <a:srgbClr val="1A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80000" cy="5029200"/>
          </a:xfrm>
          <a:prstGeom prst="rect">
            <a:avLst/>
          </a:prstGeom>
          <a:solidFill>
            <a:srgbClr val="00B4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0000" y="1974600"/>
            <a:ext cx="8064000" cy="72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600" b="1" i="0">
                <a:solidFill>
                  <a:srgbClr val="FFFFFF"/>
                </a:solidFill>
              </a:rPr>
              <a:t>PARAGUAY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0000" y="2802600"/>
            <a:ext cx="8064000" cy="28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00B4D8"/>
                </a:solidFill>
              </a:rPr>
              <a:t>PDA · 15/05/2026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029200"/>
          </a:xfrm>
          <a:prstGeom prst="rect">
            <a:avLst/>
          </a:prstGeom>
          <a:solidFill>
            <a:srgbClr val="F4F7F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00" cy="180000"/>
          </a:xfrm>
          <a:prstGeom prst="rect">
            <a:avLst/>
          </a:prstGeom>
          <a:solidFill>
            <a:srgbClr val="1A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180000"/>
            <a:ext cx="9144000" cy="503999"/>
          </a:xfrm>
          <a:prstGeom prst="rect">
            <a:avLst/>
          </a:prstGeom>
          <a:solidFill>
            <a:srgbClr val="F4F7F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180000" y="198000"/>
            <a:ext cx="1800000" cy="32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000" b="1" i="0">
                <a:solidFill>
                  <a:srgbClr val="0D1B2A"/>
                </a:solidFill>
                <a:latin typeface="Calibri"/>
              </a:rPr>
              <a:t>SGAS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160000" y="270000"/>
            <a:ext cx="2880000" cy="21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8AA3C0"/>
                </a:solidFill>
                <a:latin typeface="Calibri"/>
              </a:rPr>
              <a:t>15/05/2026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44000" y="270000"/>
            <a:ext cx="1655999" cy="21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900" b="1" i="0">
                <a:solidFill>
                  <a:srgbClr val="1A6FC4"/>
                </a:solidFill>
                <a:latin typeface="Calibri"/>
              </a:rPr>
              <a:t>ATFM · PSAM</a:t>
            </a:r>
          </a:p>
        </p:txBody>
      </p:sp>
      <p:sp>
        <p:nvSpPr>
          <p:cNvPr id="8" name="Rectangle 7"/>
          <p:cNvSpPr/>
          <p:nvPr/>
        </p:nvSpPr>
        <p:spPr>
          <a:xfrm>
            <a:off x="144000" y="648000"/>
            <a:ext cx="8856000" cy="14400"/>
          </a:xfrm>
          <a:prstGeom prst="rect">
            <a:avLst/>
          </a:prstGeom>
          <a:solidFill>
            <a:srgbClr val="CCD9E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9" name="Picture 8" descr="SGA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4000" y="720000"/>
            <a:ext cx="8856000" cy="180000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309957" y="2556000"/>
            <a:ext cx="2868575" cy="1800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309957" y="2556000"/>
            <a:ext cx="2868575" cy="18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700" b="1" i="0">
                <a:solidFill>
                  <a:srgbClr val="0D1B2A"/>
                </a:solidFill>
                <a:latin typeface="Calibri"/>
              </a:rPr>
              <a:t>00–07  VMC</a:t>
            </a:r>
          </a:p>
        </p:txBody>
      </p:sp>
      <p:sp>
        <p:nvSpPr>
          <p:cNvPr id="12" name="Rectangle 11"/>
          <p:cNvSpPr/>
          <p:nvPr/>
        </p:nvSpPr>
        <p:spPr>
          <a:xfrm>
            <a:off x="3192932" y="2556000"/>
            <a:ext cx="2868575" cy="180000"/>
          </a:xfrm>
          <a:prstGeom prst="rect">
            <a:avLst/>
          </a:prstGeom>
          <a:solidFill>
            <a:srgbClr val="FFC10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3192932" y="2556000"/>
            <a:ext cx="2868575" cy="18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700" b="1" i="0">
                <a:solidFill>
                  <a:srgbClr val="0D1B2A"/>
                </a:solidFill>
                <a:latin typeface="Calibri"/>
              </a:rPr>
              <a:t>08–15  IMC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075907" y="2556000"/>
            <a:ext cx="2868575" cy="180000"/>
          </a:xfrm>
          <a:prstGeom prst="rect">
            <a:avLst/>
          </a:prstGeom>
          <a:solidFill>
            <a:srgbClr val="F4433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6075907" y="2556000"/>
            <a:ext cx="2868575" cy="18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700" b="1" i="0">
                <a:solidFill>
                  <a:srgbClr val="FFFFFF"/>
                </a:solidFill>
                <a:latin typeface="Calibri"/>
              </a:rPr>
              <a:t>16–23  MÍNIMOS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44000" y="2808000"/>
            <a:ext cx="8856000" cy="503999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Rectangle 16"/>
          <p:cNvSpPr/>
          <p:nvPr/>
        </p:nvSpPr>
        <p:spPr>
          <a:xfrm>
            <a:off x="144000" y="2808000"/>
            <a:ext cx="64800" cy="503999"/>
          </a:xfrm>
          <a:prstGeom prst="rect">
            <a:avLst/>
          </a:prstGeom>
          <a:solidFill>
            <a:srgbClr val="1A6FC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234000" y="2844000"/>
            <a:ext cx="432000" cy="21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1" i="0">
                <a:solidFill>
                  <a:srgbClr val="1A6FC4"/>
                </a:solidFill>
                <a:latin typeface="Calibri"/>
              </a:rPr>
              <a:t>TAF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48000" y="2844000"/>
            <a:ext cx="8244000" cy="431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0D1B2A"/>
                </a:solidFill>
                <a:latin typeface="Calibri"/>
              </a:rPr>
              <a:t>TAF SGAS 140935Z 1412/1512 14004KT 9999 BKN027 TX23/1418Z TN14/1510Z BECMG 1418/1422 20005KT 9999 SCT033</a:t>
            </a:r>
          </a:p>
        </p:txBody>
      </p:sp>
      <p:sp>
        <p:nvSpPr>
          <p:cNvPr id="20" name="Rectangle 19"/>
          <p:cNvSpPr/>
          <p:nvPr/>
        </p:nvSpPr>
        <p:spPr>
          <a:xfrm>
            <a:off x="144000" y="3347999"/>
            <a:ext cx="8856000" cy="1573201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ectangle 20"/>
          <p:cNvSpPr/>
          <p:nvPr/>
        </p:nvSpPr>
        <p:spPr>
          <a:xfrm>
            <a:off x="144000" y="3347999"/>
            <a:ext cx="64800" cy="1573201"/>
          </a:xfrm>
          <a:prstGeom prst="rect">
            <a:avLst/>
          </a:prstGeom>
          <a:solidFill>
            <a:srgbClr val="E68A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234000" y="3383999"/>
            <a:ext cx="503999" cy="251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1" i="0">
                <a:solidFill>
                  <a:srgbClr val="E68A00"/>
                </a:solidFill>
                <a:latin typeface="Calibri"/>
              </a:rPr>
              <a:t>NOTAM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648000" y="3383999"/>
            <a:ext cx="8244000" cy="150120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0D1B2A"/>
                </a:solidFill>
                <a:latin typeface="Calibri"/>
              </a:rPr>
              <a:t>SGAS — A0210/26 NOTAMN Q) SGFA/QWLLW/IV/NBO/W/000/999/2514S05731W005 A) SGAS B) 2604081022 C) 2607082359 D) BTN 1100-1300 E) ASCENT OF FREE BALLOON WILL TAKE PLACE FM THE AEROLOGICAL OBSERVATORY F) GND G) FL150  08/04/2026 → 08/07/2026</a:t>
            </a:r>
            <a:br/>
            <a:r>
              <a:rPr sz="800" b="0" i="0">
                <a:solidFill>
                  <a:srgbClr val="0D1B2A"/>
                </a:solidFill>
                <a:latin typeface="Calibri"/>
              </a:rPr>
              <a:t>SGAS — (A0279/26 NOTAMN Q) SGFA/QWULW/IV/BO/W/000/999/2514S05731W002 A) SGAS B) 2605181021 C) 2608182132 D) BTN SR-SS E) UA WILL TAKE PLACE SILVIO PETTIROSSI INTL AP, LUQUE CITY CENTRAL DEPARTMENT COORD 251434,00S 0573102,00W RADIUS 1,65NM SUBJ VMC OPS COOR WITH TWR FREQ 118,1MHZ OR TEL: +595 21 645706 - (ALTERNATIVE +595 21 7585256) F) GND G) 50M AGL)  18/05/2026 → 18/08/2026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029200"/>
          </a:xfrm>
          <a:prstGeom prst="rect">
            <a:avLst/>
          </a:prstGeom>
          <a:solidFill>
            <a:srgbClr val="0D1B2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00" cy="540000"/>
          </a:xfrm>
          <a:prstGeom prst="rect">
            <a:avLst/>
          </a:prstGeom>
          <a:solidFill>
            <a:srgbClr val="1A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144000" cy="540000"/>
          </a:xfrm>
          <a:prstGeom prst="rect">
            <a:avLst/>
          </a:prstGeom>
          <a:solidFill>
            <a:srgbClr val="00B4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51999" y="72000"/>
            <a:ext cx="3600000" cy="54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1" i="0">
                <a:solidFill>
                  <a:srgbClr val="FFFFFF"/>
                </a:solidFill>
                <a:latin typeface="Calibri"/>
              </a:rPr>
              <a:t>MEDIDAS ATFM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624000" y="144000"/>
            <a:ext cx="2340000" cy="28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900" b="0" i="0">
                <a:solidFill>
                  <a:srgbClr val="8AA3C0"/>
                </a:solidFill>
                <a:latin typeface="Calibri"/>
              </a:rPr>
              <a:t>PARAGUAY · 15/05/2026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360001.5" y="684000"/>
          <a:ext cx="8423997" cy="468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07999"/>
                <a:gridCol w="1007999"/>
                <a:gridCol w="1007999"/>
                <a:gridCol w="1260000"/>
                <a:gridCol w="1440000"/>
                <a:gridCol w="2700000"/>
              </a:tblGrid>
              <a:tr h="234000">
                <a:tc>
                  <a:txBody>
                    <a:bodyPr/>
                    <a:lstStyle/>
                    <a:p>
                      <a:pPr algn="ctr"/>
                      <a:r>
                        <a:rPr sz="800" b="1">
                          <a:solidFill>
                            <a:srgbClr val="00B4D8"/>
                          </a:solidFill>
                        </a:rPr>
                        <a:t>ESTADO</a:t>
                      </a:r>
                    </a:p>
                  </a:txBody>
                  <a:tcPr>
                    <a:solidFill>
                      <a:srgbClr val="1A3A5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00" b="1">
                          <a:solidFill>
                            <a:srgbClr val="00B4D8"/>
                          </a:solidFill>
                        </a:rPr>
                        <a:t>ORIGEM</a:t>
                      </a:r>
                    </a:p>
                  </a:txBody>
                  <a:tcPr>
                    <a:solidFill>
                      <a:srgbClr val="1A3A5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00" b="1">
                          <a:solidFill>
                            <a:srgbClr val="00B4D8"/>
                          </a:solidFill>
                        </a:rPr>
                        <a:t>DESTINO</a:t>
                      </a:r>
                    </a:p>
                  </a:txBody>
                  <a:tcPr>
                    <a:solidFill>
                      <a:srgbClr val="1A3A5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00" b="1">
                          <a:solidFill>
                            <a:srgbClr val="00B4D8"/>
                          </a:solidFill>
                        </a:rPr>
                        <a:t>INÍCIO</a:t>
                      </a:r>
                    </a:p>
                  </a:txBody>
                  <a:tcPr>
                    <a:solidFill>
                      <a:srgbClr val="1A3A5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00" b="1">
                          <a:solidFill>
                            <a:srgbClr val="00B4D8"/>
                          </a:solidFill>
                        </a:rPr>
                        <a:t>MEDIDA</a:t>
                      </a:r>
                    </a:p>
                  </a:txBody>
                  <a:tcPr>
                    <a:solidFill>
                      <a:srgbClr val="1A3A5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00" b="1">
                          <a:solidFill>
                            <a:srgbClr val="00B4D8"/>
                          </a:solidFill>
                        </a:rPr>
                        <a:t>RAZÃO</a:t>
                      </a:r>
                    </a:p>
                  </a:txBody>
                  <a:tcPr>
                    <a:solidFill>
                      <a:srgbClr val="1A3A5C"/>
                    </a:solidFill>
                  </a:tcPr>
                </a:tc>
              </a:tr>
              <a:tr h="234000">
                <a:tc>
                  <a:txBody>
                    <a:bodyPr/>
                    <a:lstStyle/>
                    <a:p>
                      <a:pPr algn="ctr"/>
                      <a:r>
                        <a:rPr sz="800">
                          <a:solidFill>
                            <a:srgbClr val="E8EFF8"/>
                          </a:solidFill>
                        </a:rPr>
                        <a:t>PARAGUAY</a:t>
                      </a:r>
                    </a:p>
                  </a:txBody>
                  <a:tcPr>
                    <a:solidFill>
                      <a:srgbClr val="0F223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00">
                          <a:solidFill>
                            <a:srgbClr val="E8EFF8"/>
                          </a:solidFill>
                        </a:rPr>
                        <a:t>SGAS</a:t>
                      </a:r>
                    </a:p>
                  </a:txBody>
                  <a:tcPr>
                    <a:solidFill>
                      <a:srgbClr val="0F223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00">
                          <a:solidFill>
                            <a:srgbClr val="E8EFF8"/>
                          </a:solidFill>
                        </a:rPr>
                        <a:t>SGAS</a:t>
                      </a:r>
                    </a:p>
                  </a:txBody>
                  <a:tcPr>
                    <a:solidFill>
                      <a:srgbClr val="0F223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00">
                          <a:solidFill>
                            <a:srgbClr val="E8EFF8"/>
                          </a:solidFill>
                        </a:rPr>
                        <a:t>15/05 08:00</a:t>
                      </a:r>
                    </a:p>
                  </a:txBody>
                  <a:tcPr>
                    <a:solidFill>
                      <a:srgbClr val="0F223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00">
                          <a:solidFill>
                            <a:srgbClr val="E8EFF8"/>
                          </a:solidFill>
                        </a:rPr>
                        <a:t>00:05:00</a:t>
                      </a:r>
                    </a:p>
                  </a:txBody>
                  <a:tcPr>
                    <a:solidFill>
                      <a:srgbClr val="0F223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00">
                          <a:solidFill>
                            <a:srgbClr val="E8EFF8"/>
                          </a:solidFill>
                        </a:rPr>
                        <a:t>ALTA DEMANDA DE CHEGADA</a:t>
                      </a:r>
                    </a:p>
                  </a:txBody>
                  <a:tcPr>
                    <a:solidFill>
                      <a:srgbClr val="0F2238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3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029200"/>
          </a:xfrm>
          <a:prstGeom prst="rect">
            <a:avLst/>
          </a:prstGeom>
          <a:solidFill>
            <a:srgbClr val="0D1B2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00" cy="540000"/>
          </a:xfrm>
          <a:prstGeom prst="rect">
            <a:avLst/>
          </a:prstGeom>
          <a:solidFill>
            <a:srgbClr val="1A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144000" cy="540000"/>
          </a:xfrm>
          <a:prstGeom prst="rect">
            <a:avLst/>
          </a:prstGeom>
          <a:solidFill>
            <a:srgbClr val="00B4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51999" y="72000"/>
            <a:ext cx="3600000" cy="54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1" i="0">
                <a:solidFill>
                  <a:srgbClr val="FFFFFF"/>
                </a:solidFill>
                <a:latin typeface="Calibri"/>
              </a:rPr>
              <a:t>OBSERVAÇÕES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624000" y="144000"/>
            <a:ext cx="2340000" cy="28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900" b="0" i="0">
                <a:solidFill>
                  <a:srgbClr val="8AA3C0"/>
                </a:solidFill>
                <a:latin typeface="Calibri"/>
              </a:rPr>
              <a:t>PARAGUAY · 15/05/2026</a:t>
            </a:r>
          </a:p>
        </p:txBody>
      </p:sp>
      <p:sp>
        <p:nvSpPr>
          <p:cNvPr id="7" name="Rectangle 6"/>
          <p:cNvSpPr/>
          <p:nvPr/>
        </p:nvSpPr>
        <p:spPr>
          <a:xfrm>
            <a:off x="288000" y="720000"/>
            <a:ext cx="8568000" cy="4021200"/>
          </a:xfrm>
          <a:prstGeom prst="rect">
            <a:avLst/>
          </a:prstGeom>
          <a:solidFill>
            <a:srgbClr val="0F223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Rectangle 7"/>
          <p:cNvSpPr/>
          <p:nvPr/>
        </p:nvSpPr>
        <p:spPr>
          <a:xfrm>
            <a:off x="288000" y="720000"/>
            <a:ext cx="72000" cy="4021200"/>
          </a:xfrm>
          <a:prstGeom prst="rect">
            <a:avLst/>
          </a:prstGeom>
          <a:solidFill>
            <a:srgbClr val="00B4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468000" y="828000"/>
            <a:ext cx="8280000" cy="376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FFFFFF"/>
                </a:solidFill>
                <a:latin typeface="Calibri"/>
              </a:rPr>
              <a:t>Sem observações.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029200"/>
          </a:xfrm>
          <a:prstGeom prst="rect">
            <a:avLst/>
          </a:prstGeom>
          <a:solidFill>
            <a:srgbClr val="1A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80000" cy="5029200"/>
          </a:xfrm>
          <a:prstGeom prst="rect">
            <a:avLst/>
          </a:prstGeom>
          <a:solidFill>
            <a:srgbClr val="00B4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0000" y="1974600"/>
            <a:ext cx="8064000" cy="72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600" b="1" i="0">
                <a:solidFill>
                  <a:srgbClr val="FFFFFF"/>
                </a:solidFill>
              </a:rPr>
              <a:t>PERU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0000" y="2802600"/>
            <a:ext cx="8064000" cy="28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00B4D8"/>
                </a:solidFill>
              </a:rPr>
              <a:t>PDA · 15/05/2026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029200"/>
          </a:xfrm>
          <a:prstGeom prst="rect">
            <a:avLst/>
          </a:prstGeom>
          <a:solidFill>
            <a:srgbClr val="F4F7F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00" cy="180000"/>
          </a:xfrm>
          <a:prstGeom prst="rect">
            <a:avLst/>
          </a:prstGeom>
          <a:solidFill>
            <a:srgbClr val="1A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180000"/>
            <a:ext cx="9144000" cy="503999"/>
          </a:xfrm>
          <a:prstGeom prst="rect">
            <a:avLst/>
          </a:prstGeom>
          <a:solidFill>
            <a:srgbClr val="F4F7F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180000" y="198000"/>
            <a:ext cx="1800000" cy="32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000" b="1" i="0">
                <a:solidFill>
                  <a:srgbClr val="0D1B2A"/>
                </a:solidFill>
                <a:latin typeface="Calibri"/>
              </a:rPr>
              <a:t>MDSD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160000" y="270000"/>
            <a:ext cx="2880000" cy="21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8AA3C0"/>
                </a:solidFill>
                <a:latin typeface="Calibri"/>
              </a:rPr>
              <a:t>15/05/2026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44000" y="270000"/>
            <a:ext cx="1655999" cy="21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900" b="1" i="0">
                <a:solidFill>
                  <a:srgbClr val="1A6FC4"/>
                </a:solidFill>
                <a:latin typeface="Calibri"/>
              </a:rPr>
              <a:t>ATFM · PSAM</a:t>
            </a:r>
          </a:p>
        </p:txBody>
      </p:sp>
      <p:sp>
        <p:nvSpPr>
          <p:cNvPr id="8" name="Rectangle 7"/>
          <p:cNvSpPr/>
          <p:nvPr/>
        </p:nvSpPr>
        <p:spPr>
          <a:xfrm>
            <a:off x="144000" y="648000"/>
            <a:ext cx="8856000" cy="14400"/>
          </a:xfrm>
          <a:prstGeom prst="rect">
            <a:avLst/>
          </a:prstGeom>
          <a:solidFill>
            <a:srgbClr val="CCD9E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9" name="Picture 8" descr="MDSD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4000" y="720000"/>
            <a:ext cx="8856000" cy="180000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309957" y="2556000"/>
            <a:ext cx="2868575" cy="180000"/>
          </a:xfrm>
          <a:prstGeom prst="rect">
            <a:avLst/>
          </a:prstGeom>
          <a:solidFill>
            <a:srgbClr val="FFC10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309957" y="2556000"/>
            <a:ext cx="2868575" cy="18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700" b="1" i="0">
                <a:solidFill>
                  <a:srgbClr val="0D1B2A"/>
                </a:solidFill>
                <a:latin typeface="Calibri"/>
              </a:rPr>
              <a:t>00–07  IMC</a:t>
            </a:r>
          </a:p>
        </p:txBody>
      </p:sp>
      <p:sp>
        <p:nvSpPr>
          <p:cNvPr id="12" name="Rectangle 11"/>
          <p:cNvSpPr/>
          <p:nvPr/>
        </p:nvSpPr>
        <p:spPr>
          <a:xfrm>
            <a:off x="3192932" y="2556000"/>
            <a:ext cx="2868575" cy="180000"/>
          </a:xfrm>
          <a:prstGeom prst="rect">
            <a:avLst/>
          </a:prstGeom>
          <a:solidFill>
            <a:srgbClr val="FFC10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3192932" y="2556000"/>
            <a:ext cx="2868575" cy="18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700" b="1" i="0">
                <a:solidFill>
                  <a:srgbClr val="0D1B2A"/>
                </a:solidFill>
                <a:latin typeface="Calibri"/>
              </a:rPr>
              <a:t>08–15  IMC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075907" y="2556000"/>
            <a:ext cx="2868575" cy="180000"/>
          </a:xfrm>
          <a:prstGeom prst="rect">
            <a:avLst/>
          </a:prstGeom>
          <a:solidFill>
            <a:srgbClr val="F4433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6075907" y="2556000"/>
            <a:ext cx="2868575" cy="18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700" b="1" i="0">
                <a:solidFill>
                  <a:srgbClr val="FFFFFF"/>
                </a:solidFill>
                <a:latin typeface="Calibri"/>
              </a:rPr>
              <a:t>16–23  MÍNIMOS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44000" y="2808000"/>
            <a:ext cx="8856000" cy="503999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Rectangle 16"/>
          <p:cNvSpPr/>
          <p:nvPr/>
        </p:nvSpPr>
        <p:spPr>
          <a:xfrm>
            <a:off x="144000" y="2808000"/>
            <a:ext cx="64800" cy="503999"/>
          </a:xfrm>
          <a:prstGeom prst="rect">
            <a:avLst/>
          </a:prstGeom>
          <a:solidFill>
            <a:srgbClr val="1A6FC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234000" y="2844000"/>
            <a:ext cx="432000" cy="21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1" i="0">
                <a:solidFill>
                  <a:srgbClr val="1A6FC4"/>
                </a:solidFill>
                <a:latin typeface="Calibri"/>
              </a:rPr>
              <a:t>TAF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48000" y="2844000"/>
            <a:ext cx="8244000" cy="431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0D1B2A"/>
                </a:solidFill>
                <a:latin typeface="Calibri"/>
              </a:rPr>
              <a:t>TAF MDSD 141000Z 1412/1512 14012KT 9999 SCT018 SCT300 TEMPO 1413/1415 7000 VCSH BKN014</a:t>
            </a:r>
          </a:p>
        </p:txBody>
      </p:sp>
      <p:sp>
        <p:nvSpPr>
          <p:cNvPr id="20" name="Rectangle 19"/>
          <p:cNvSpPr/>
          <p:nvPr/>
        </p:nvSpPr>
        <p:spPr>
          <a:xfrm>
            <a:off x="144000" y="3347999"/>
            <a:ext cx="8856000" cy="1573201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ectangle 20"/>
          <p:cNvSpPr/>
          <p:nvPr/>
        </p:nvSpPr>
        <p:spPr>
          <a:xfrm>
            <a:off x="144000" y="3347999"/>
            <a:ext cx="64800" cy="1573201"/>
          </a:xfrm>
          <a:prstGeom prst="rect">
            <a:avLst/>
          </a:prstGeom>
          <a:solidFill>
            <a:srgbClr val="E68A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234000" y="3383999"/>
            <a:ext cx="503999" cy="251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1" i="0">
                <a:solidFill>
                  <a:srgbClr val="E68A00"/>
                </a:solidFill>
                <a:latin typeface="Calibri"/>
              </a:rPr>
              <a:t>NOTAM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648000" y="3383999"/>
            <a:ext cx="8244000" cy="150120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0D1B2A"/>
                </a:solidFill>
                <a:latin typeface="Calibri"/>
              </a:rPr>
              <a:t>MDSD — A0171/26 NOTAMR A0760/25 Q) MDCS/QMRLC/IV/NBO/A/000/999/1826N06940W005 A) MDSD B) 2603030010 C) 2605312359 E) RWY 17/35 CLSD  03/03/2026 → 31/05/2026</a:t>
            </a:r>
            <a:br/>
            <a:r>
              <a:rPr sz="800" b="0" i="0">
                <a:solidFill>
                  <a:srgbClr val="0D1B2A"/>
                </a:solidFill>
                <a:latin typeface="Calibri"/>
              </a:rPr>
              <a:t>MDSD — A0202/26 NOTAMN Q) MDCS/QOBCE/IV/M/AE/000/003/1826N06940W001 A) MDSD B) 2603231100 C) 2605312300 E) OBST CRANE ERECTED PSN 182533.73N0694021.64W ELEV 208FT HGT 148FT  23/03/2026 → 31/05/2026</a:t>
            </a:r>
            <a:br/>
            <a:r>
              <a:rPr sz="800" b="0" i="0">
                <a:solidFill>
                  <a:srgbClr val="0D1B2A"/>
                </a:solidFill>
                <a:latin typeface="Calibri"/>
              </a:rPr>
              <a:t>MDSD — A0233/26 NOTAMN Q) MDCS/QWULW/IV/BO/AW/000/002/1826N06940W001 A) MDSD B) 2604151200 C) 2607132100 D) 1200-2100 E) UA WILL TAKE PLACE WI LATERAL LIMITS 182535N0694043W-182541N0694020W-182500N0694008W 182501N0694025W-182535N0694043W F) SFC G) 100FT AGL  15/04/2026 → 13/07/2026</a:t>
            </a:r>
            <a:br/>
            <a:r>
              <a:rPr sz="800" b="0" i="0">
                <a:solidFill>
                  <a:srgbClr val="0D1B2A"/>
                </a:solidFill>
                <a:latin typeface="Calibri"/>
              </a:rPr>
              <a:t>MDSD — V0125/26 NOTAMN Q) MDCS/QPIAU/I/BO/A/000/999/1825N06940W005 A) MDSD B) 2604160000 C) 2605312359 E) [US DOD PROCEDURAL NOTAM] INSTRUMENT APPROACH PROCEDURE NOT AUTHORIZED LOC RWY 17  16/04/2026 → 31/05/2026</a:t>
            </a:r>
            <a:br/>
            <a:r>
              <a:rPr sz="800" b="0" i="0">
                <a:solidFill>
                  <a:srgbClr val="0D1B2A"/>
                </a:solidFill>
                <a:latin typeface="Calibri"/>
              </a:rPr>
              <a:t>MDSD — V0126/26 NOTAMN Q) MDCS/QPIAU/I/BO/A/000/999/1825N06940W005 A) MDSD B) 2604160000 C) 2605312359 E) [US DOD PROCEDURAL NOTAM] INSTRUMENT APPROACH PROCEDURE NOT AUTHORIZED VOR RWY 17  16/04/2026 → 31/05/2026</a:t>
            </a:r>
            <a:br/>
            <a:r>
              <a:rPr sz="800" b="0" i="0">
                <a:solidFill>
                  <a:srgbClr val="0D1B2A"/>
                </a:solidFill>
                <a:latin typeface="Calibri"/>
              </a:rPr>
              <a:t>MDSD — V0127/26 NOTAMN Q) MDCS/QPIAU/I/BO/A/000/999/1825N06940W005 A) MDSD B) 2604160000 C) 2605312359 E) [US DOD PROCEDURAL NOTAM] INSTRUMENT APPROACH PROCEDURE NOT AUTHORIZED VOR RWY 35  16/04/2026 → 31/05/2026</a:t>
            </a:r>
            <a:br/>
            <a:r>
              <a:rPr sz="800" b="0" i="0">
                <a:solidFill>
                  <a:srgbClr val="0D1B2A"/>
                </a:solidFill>
                <a:latin typeface="Calibri"/>
              </a:rPr>
              <a:t>MDSD — V0128/26 NOTAMN Q) MDCS/QPIAU/I/BO/A/000/999/1825N06940W005 A) MDSD B) 2604160000 C) 2605312359 E) [US DOD PROCEDURAL NOTAM] INSTRUMENT APPROACH PROCEDURE NOT AUTHORIZED VOR DME RWY 17  16/04/2026 → 31/05/2026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029200"/>
          </a:xfrm>
          <a:prstGeom prst="rect">
            <a:avLst/>
          </a:prstGeom>
          <a:solidFill>
            <a:srgbClr val="0D1B2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00" cy="540000"/>
          </a:xfrm>
          <a:prstGeom prst="rect">
            <a:avLst/>
          </a:prstGeom>
          <a:solidFill>
            <a:srgbClr val="1A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144000" cy="540000"/>
          </a:xfrm>
          <a:prstGeom prst="rect">
            <a:avLst/>
          </a:prstGeom>
          <a:solidFill>
            <a:srgbClr val="00B4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51999" y="72000"/>
            <a:ext cx="3600000" cy="54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1" i="0">
                <a:solidFill>
                  <a:srgbClr val="FFFFFF"/>
                </a:solidFill>
                <a:latin typeface="Calibri"/>
              </a:rPr>
              <a:t>MEDIDAS ATFM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624000" y="144000"/>
            <a:ext cx="2340000" cy="28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900" b="0" i="0">
                <a:solidFill>
                  <a:srgbClr val="8AA3C0"/>
                </a:solidFill>
                <a:latin typeface="Calibri"/>
              </a:rPr>
              <a:t>ARGENTINA · 15/05/2026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360001.5" y="684000"/>
          <a:ext cx="8423997" cy="70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07999"/>
                <a:gridCol w="1007999"/>
                <a:gridCol w="1007999"/>
                <a:gridCol w="1260000"/>
                <a:gridCol w="1440000"/>
                <a:gridCol w="2700000"/>
              </a:tblGrid>
              <a:tr h="234000">
                <a:tc>
                  <a:txBody>
                    <a:bodyPr/>
                    <a:lstStyle/>
                    <a:p>
                      <a:pPr algn="ctr"/>
                      <a:r>
                        <a:rPr sz="800" b="1">
                          <a:solidFill>
                            <a:srgbClr val="00B4D8"/>
                          </a:solidFill>
                        </a:rPr>
                        <a:t>ESTADO</a:t>
                      </a:r>
                    </a:p>
                  </a:txBody>
                  <a:tcPr>
                    <a:solidFill>
                      <a:srgbClr val="1A3A5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00" b="1">
                          <a:solidFill>
                            <a:srgbClr val="00B4D8"/>
                          </a:solidFill>
                        </a:rPr>
                        <a:t>ORIGEM</a:t>
                      </a:r>
                    </a:p>
                  </a:txBody>
                  <a:tcPr>
                    <a:solidFill>
                      <a:srgbClr val="1A3A5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00" b="1">
                          <a:solidFill>
                            <a:srgbClr val="00B4D8"/>
                          </a:solidFill>
                        </a:rPr>
                        <a:t>DESTINO</a:t>
                      </a:r>
                    </a:p>
                  </a:txBody>
                  <a:tcPr>
                    <a:solidFill>
                      <a:srgbClr val="1A3A5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00" b="1">
                          <a:solidFill>
                            <a:srgbClr val="00B4D8"/>
                          </a:solidFill>
                        </a:rPr>
                        <a:t>INÍCIO</a:t>
                      </a:r>
                    </a:p>
                  </a:txBody>
                  <a:tcPr>
                    <a:solidFill>
                      <a:srgbClr val="1A3A5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00" b="1">
                          <a:solidFill>
                            <a:srgbClr val="00B4D8"/>
                          </a:solidFill>
                        </a:rPr>
                        <a:t>MEDIDA</a:t>
                      </a:r>
                    </a:p>
                  </a:txBody>
                  <a:tcPr>
                    <a:solidFill>
                      <a:srgbClr val="1A3A5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00" b="1">
                          <a:solidFill>
                            <a:srgbClr val="00B4D8"/>
                          </a:solidFill>
                        </a:rPr>
                        <a:t>RAZÃO</a:t>
                      </a:r>
                    </a:p>
                  </a:txBody>
                  <a:tcPr>
                    <a:solidFill>
                      <a:srgbClr val="1A3A5C"/>
                    </a:solidFill>
                  </a:tcPr>
                </a:tc>
              </a:tr>
              <a:tr h="234000">
                <a:tc>
                  <a:txBody>
                    <a:bodyPr/>
                    <a:lstStyle/>
                    <a:p>
                      <a:pPr algn="ctr"/>
                      <a:r>
                        <a:rPr sz="800">
                          <a:solidFill>
                            <a:srgbClr val="E8EFF8"/>
                          </a:solidFill>
                        </a:rPr>
                        <a:t>ARGENTINA</a:t>
                      </a:r>
                    </a:p>
                  </a:txBody>
                  <a:tcPr>
                    <a:solidFill>
                      <a:srgbClr val="0F223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00">
                          <a:solidFill>
                            <a:srgbClr val="E8EFF8"/>
                          </a:solidFill>
                        </a:rPr>
                        <a:t>SABE</a:t>
                      </a:r>
                    </a:p>
                  </a:txBody>
                  <a:tcPr>
                    <a:solidFill>
                      <a:srgbClr val="0F223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00">
                          <a:solidFill>
                            <a:srgbClr val="E8EFF8"/>
                          </a:solidFill>
                        </a:rPr>
                        <a:t>SACO</a:t>
                      </a:r>
                    </a:p>
                  </a:txBody>
                  <a:tcPr>
                    <a:solidFill>
                      <a:srgbClr val="0F223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00">
                          <a:solidFill>
                            <a:srgbClr val="E8EFF8"/>
                          </a:solidFill>
                        </a:rPr>
                        <a:t>15/05 09:00</a:t>
                      </a:r>
                    </a:p>
                  </a:txBody>
                  <a:tcPr>
                    <a:solidFill>
                      <a:srgbClr val="0F223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00">
                          <a:solidFill>
                            <a:srgbClr val="E8EFF8"/>
                          </a:solidFill>
                        </a:rPr>
                        <a:t>00:10:00</a:t>
                      </a:r>
                    </a:p>
                  </a:txBody>
                  <a:tcPr>
                    <a:solidFill>
                      <a:srgbClr val="0F223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00">
                          <a:solidFill>
                            <a:srgbClr val="E8EFF8"/>
                          </a:solidFill>
                        </a:rPr>
                        <a:t>MUDANÇA DE PISTA</a:t>
                      </a:r>
                    </a:p>
                  </a:txBody>
                  <a:tcPr>
                    <a:solidFill>
                      <a:srgbClr val="0F2238"/>
                    </a:solidFill>
                  </a:tcPr>
                </a:tc>
              </a:tr>
              <a:tr h="234000">
                <a:tc>
                  <a:txBody>
                    <a:bodyPr/>
                    <a:lstStyle/>
                    <a:p>
                      <a:pPr algn="ctr"/>
                      <a:r>
                        <a:rPr sz="800">
                          <a:solidFill>
                            <a:srgbClr val="E8EFF8"/>
                          </a:solidFill>
                        </a:rPr>
                        <a:t>ARGENTINA</a:t>
                      </a:r>
                    </a:p>
                  </a:txBody>
                  <a:tcPr>
                    <a:solidFill>
                      <a:srgbClr val="0D1B2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00">
                          <a:solidFill>
                            <a:srgbClr val="E8EFF8"/>
                          </a:solidFill>
                        </a:rPr>
                        <a:t>SABE</a:t>
                      </a:r>
                    </a:p>
                  </a:txBody>
                  <a:tcPr>
                    <a:solidFill>
                      <a:srgbClr val="0D1B2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00">
                          <a:solidFill>
                            <a:srgbClr val="E8EFF8"/>
                          </a:solidFill>
                        </a:rPr>
                        <a:t>SACO</a:t>
                      </a:r>
                    </a:p>
                  </a:txBody>
                  <a:tcPr>
                    <a:solidFill>
                      <a:srgbClr val="0D1B2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00">
                          <a:solidFill>
                            <a:srgbClr val="E8EFF8"/>
                          </a:solidFill>
                        </a:rPr>
                        <a:t>15/05 09:00</a:t>
                      </a:r>
                    </a:p>
                  </a:txBody>
                  <a:tcPr>
                    <a:solidFill>
                      <a:srgbClr val="0D1B2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00">
                          <a:solidFill>
                            <a:srgbClr val="E8EFF8"/>
                          </a:solidFill>
                        </a:rPr>
                        <a:t>00:10:00</a:t>
                      </a:r>
                    </a:p>
                  </a:txBody>
                  <a:tcPr>
                    <a:solidFill>
                      <a:srgbClr val="0D1B2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00">
                          <a:solidFill>
                            <a:srgbClr val="E8EFF8"/>
                          </a:solidFill>
                        </a:rPr>
                        <a:t>MUDANÇA DE PISTA</a:t>
                      </a:r>
                    </a:p>
                  </a:txBody>
                  <a:tcPr>
                    <a:solidFill>
                      <a:srgbClr val="0D1B2A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029200"/>
          </a:xfrm>
          <a:prstGeom prst="rect">
            <a:avLst/>
          </a:prstGeom>
          <a:solidFill>
            <a:srgbClr val="0D1B2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00" cy="540000"/>
          </a:xfrm>
          <a:prstGeom prst="rect">
            <a:avLst/>
          </a:prstGeom>
          <a:solidFill>
            <a:srgbClr val="1A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144000" cy="540000"/>
          </a:xfrm>
          <a:prstGeom prst="rect">
            <a:avLst/>
          </a:prstGeom>
          <a:solidFill>
            <a:srgbClr val="00B4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51999" y="72000"/>
            <a:ext cx="3600000" cy="54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1" i="0">
                <a:solidFill>
                  <a:srgbClr val="FFFFFF"/>
                </a:solidFill>
                <a:latin typeface="Calibri"/>
              </a:rPr>
              <a:t>MEDIDAS ATFM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624000" y="144000"/>
            <a:ext cx="2340000" cy="28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900" b="0" i="0">
                <a:solidFill>
                  <a:srgbClr val="8AA3C0"/>
                </a:solidFill>
                <a:latin typeface="Calibri"/>
              </a:rPr>
              <a:t>PERU · 15/05/2026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360001.5" y="684000"/>
          <a:ext cx="8423997" cy="468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07999"/>
                <a:gridCol w="1007999"/>
                <a:gridCol w="1007999"/>
                <a:gridCol w="1260000"/>
                <a:gridCol w="1440000"/>
                <a:gridCol w="2700000"/>
              </a:tblGrid>
              <a:tr h="234000">
                <a:tc>
                  <a:txBody>
                    <a:bodyPr/>
                    <a:lstStyle/>
                    <a:p>
                      <a:pPr algn="ctr"/>
                      <a:r>
                        <a:rPr sz="800" b="1">
                          <a:solidFill>
                            <a:srgbClr val="00B4D8"/>
                          </a:solidFill>
                        </a:rPr>
                        <a:t>ESTADO</a:t>
                      </a:r>
                    </a:p>
                  </a:txBody>
                  <a:tcPr>
                    <a:solidFill>
                      <a:srgbClr val="1A3A5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00" b="1">
                          <a:solidFill>
                            <a:srgbClr val="00B4D8"/>
                          </a:solidFill>
                        </a:rPr>
                        <a:t>ORIGEM</a:t>
                      </a:r>
                    </a:p>
                  </a:txBody>
                  <a:tcPr>
                    <a:solidFill>
                      <a:srgbClr val="1A3A5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00" b="1">
                          <a:solidFill>
                            <a:srgbClr val="00B4D8"/>
                          </a:solidFill>
                        </a:rPr>
                        <a:t>DESTINO</a:t>
                      </a:r>
                    </a:p>
                  </a:txBody>
                  <a:tcPr>
                    <a:solidFill>
                      <a:srgbClr val="1A3A5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00" b="1">
                          <a:solidFill>
                            <a:srgbClr val="00B4D8"/>
                          </a:solidFill>
                        </a:rPr>
                        <a:t>INÍCIO</a:t>
                      </a:r>
                    </a:p>
                  </a:txBody>
                  <a:tcPr>
                    <a:solidFill>
                      <a:srgbClr val="1A3A5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00" b="1">
                          <a:solidFill>
                            <a:srgbClr val="00B4D8"/>
                          </a:solidFill>
                        </a:rPr>
                        <a:t>MEDIDA</a:t>
                      </a:r>
                    </a:p>
                  </a:txBody>
                  <a:tcPr>
                    <a:solidFill>
                      <a:srgbClr val="1A3A5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00" b="1">
                          <a:solidFill>
                            <a:srgbClr val="00B4D8"/>
                          </a:solidFill>
                        </a:rPr>
                        <a:t>RAZÃO</a:t>
                      </a:r>
                    </a:p>
                  </a:txBody>
                  <a:tcPr>
                    <a:solidFill>
                      <a:srgbClr val="1A3A5C"/>
                    </a:solidFill>
                  </a:tcPr>
                </a:tc>
              </a:tr>
              <a:tr h="234000">
                <a:tc>
                  <a:txBody>
                    <a:bodyPr/>
                    <a:lstStyle/>
                    <a:p>
                      <a:pPr algn="ctr"/>
                      <a:r>
                        <a:rPr sz="800">
                          <a:solidFill>
                            <a:srgbClr val="E8EFF8"/>
                          </a:solidFill>
                        </a:rPr>
                        <a:t>PERU</a:t>
                      </a:r>
                    </a:p>
                  </a:txBody>
                  <a:tcPr>
                    <a:solidFill>
                      <a:srgbClr val="0F223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00">
                          <a:solidFill>
                            <a:srgbClr val="E8EFF8"/>
                          </a:solidFill>
                        </a:rPr>
                        <a:t>SPJC</a:t>
                      </a:r>
                    </a:p>
                  </a:txBody>
                  <a:tcPr>
                    <a:solidFill>
                      <a:srgbClr val="0F223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00">
                          <a:solidFill>
                            <a:srgbClr val="E8EFF8"/>
                          </a:solidFill>
                        </a:rPr>
                        <a:t>SPJC</a:t>
                      </a:r>
                    </a:p>
                  </a:txBody>
                  <a:tcPr>
                    <a:solidFill>
                      <a:srgbClr val="0F223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00">
                          <a:solidFill>
                            <a:srgbClr val="E8EFF8"/>
                          </a:solidFill>
                        </a:rPr>
                        <a:t>15/05 19:00</a:t>
                      </a:r>
                    </a:p>
                  </a:txBody>
                  <a:tcPr>
                    <a:solidFill>
                      <a:srgbClr val="0F223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00">
                          <a:solidFill>
                            <a:srgbClr val="E8EFF8"/>
                          </a:solidFill>
                        </a:rPr>
                        <a:t>00:05:00</a:t>
                      </a:r>
                    </a:p>
                  </a:txBody>
                  <a:tcPr>
                    <a:solidFill>
                      <a:srgbClr val="0F223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00">
                          <a:solidFill>
                            <a:srgbClr val="E8EFF8"/>
                          </a:solidFill>
                        </a:rPr>
                        <a:t>PLANO DE CONTINGÊNCIA</a:t>
                      </a:r>
                    </a:p>
                  </a:txBody>
                  <a:tcPr>
                    <a:solidFill>
                      <a:srgbClr val="0F2238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029200"/>
          </a:xfrm>
          <a:prstGeom prst="rect">
            <a:avLst/>
          </a:prstGeom>
          <a:solidFill>
            <a:srgbClr val="0D1B2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00" cy="540000"/>
          </a:xfrm>
          <a:prstGeom prst="rect">
            <a:avLst/>
          </a:prstGeom>
          <a:solidFill>
            <a:srgbClr val="1A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144000" cy="540000"/>
          </a:xfrm>
          <a:prstGeom prst="rect">
            <a:avLst/>
          </a:prstGeom>
          <a:solidFill>
            <a:srgbClr val="00B4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51999" y="72000"/>
            <a:ext cx="3600000" cy="54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1" i="0">
                <a:solidFill>
                  <a:srgbClr val="FFFFFF"/>
                </a:solidFill>
                <a:latin typeface="Calibri"/>
              </a:rPr>
              <a:t>OBSERVAÇÕES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624000" y="144000"/>
            <a:ext cx="2340000" cy="28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900" b="0" i="0">
                <a:solidFill>
                  <a:srgbClr val="8AA3C0"/>
                </a:solidFill>
                <a:latin typeface="Calibri"/>
              </a:rPr>
              <a:t>PERU · 15/05/2026</a:t>
            </a:r>
          </a:p>
        </p:txBody>
      </p:sp>
      <p:sp>
        <p:nvSpPr>
          <p:cNvPr id="7" name="Rectangle 6"/>
          <p:cNvSpPr/>
          <p:nvPr/>
        </p:nvSpPr>
        <p:spPr>
          <a:xfrm>
            <a:off x="288000" y="720000"/>
            <a:ext cx="8568000" cy="4021200"/>
          </a:xfrm>
          <a:prstGeom prst="rect">
            <a:avLst/>
          </a:prstGeom>
          <a:solidFill>
            <a:srgbClr val="0F223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Rectangle 7"/>
          <p:cNvSpPr/>
          <p:nvPr/>
        </p:nvSpPr>
        <p:spPr>
          <a:xfrm>
            <a:off x="288000" y="720000"/>
            <a:ext cx="72000" cy="4021200"/>
          </a:xfrm>
          <a:prstGeom prst="rect">
            <a:avLst/>
          </a:prstGeom>
          <a:solidFill>
            <a:srgbClr val="00B4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468000" y="828000"/>
            <a:ext cx="8280000" cy="376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FFFFFF"/>
                </a:solidFill>
                <a:latin typeface="Calibri"/>
              </a:rPr>
              <a:t>Sem observações.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029200"/>
          </a:xfrm>
          <a:prstGeom prst="rect">
            <a:avLst/>
          </a:prstGeom>
          <a:solidFill>
            <a:srgbClr val="1A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80000" cy="5029200"/>
          </a:xfrm>
          <a:prstGeom prst="rect">
            <a:avLst/>
          </a:prstGeom>
          <a:solidFill>
            <a:srgbClr val="00B4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0000" y="1974600"/>
            <a:ext cx="8064000" cy="72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600" b="1" i="0">
                <a:solidFill>
                  <a:srgbClr val="FFFFFF"/>
                </a:solidFill>
              </a:rPr>
              <a:t>URUGUAY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0000" y="2802600"/>
            <a:ext cx="8064000" cy="28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00B4D8"/>
                </a:solidFill>
              </a:rPr>
              <a:t>PDA · 15/05/2026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029200"/>
          </a:xfrm>
          <a:prstGeom prst="rect">
            <a:avLst/>
          </a:prstGeom>
          <a:solidFill>
            <a:srgbClr val="F4F7F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00" cy="180000"/>
          </a:xfrm>
          <a:prstGeom prst="rect">
            <a:avLst/>
          </a:prstGeom>
          <a:solidFill>
            <a:srgbClr val="1A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180000"/>
            <a:ext cx="9144000" cy="503999"/>
          </a:xfrm>
          <a:prstGeom prst="rect">
            <a:avLst/>
          </a:prstGeom>
          <a:solidFill>
            <a:srgbClr val="F4F7F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180000" y="198000"/>
            <a:ext cx="1800000" cy="32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000" b="1" i="0">
                <a:solidFill>
                  <a:srgbClr val="0D1B2A"/>
                </a:solidFill>
                <a:latin typeface="Calibri"/>
              </a:rPr>
              <a:t>SUMU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160000" y="270000"/>
            <a:ext cx="2880000" cy="21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8AA3C0"/>
                </a:solidFill>
                <a:latin typeface="Calibri"/>
              </a:rPr>
              <a:t>15/05/2026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44000" y="270000"/>
            <a:ext cx="1655999" cy="21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900" b="1" i="0">
                <a:solidFill>
                  <a:srgbClr val="1A6FC4"/>
                </a:solidFill>
                <a:latin typeface="Calibri"/>
              </a:rPr>
              <a:t>ATFM · PSAM</a:t>
            </a:r>
          </a:p>
        </p:txBody>
      </p:sp>
      <p:sp>
        <p:nvSpPr>
          <p:cNvPr id="8" name="Rectangle 7"/>
          <p:cNvSpPr/>
          <p:nvPr/>
        </p:nvSpPr>
        <p:spPr>
          <a:xfrm>
            <a:off x="144000" y="648000"/>
            <a:ext cx="8856000" cy="14400"/>
          </a:xfrm>
          <a:prstGeom prst="rect">
            <a:avLst/>
          </a:prstGeom>
          <a:solidFill>
            <a:srgbClr val="CCD9E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9" name="Picture 8" descr="SUMU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4000" y="720000"/>
            <a:ext cx="8856000" cy="180000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276765" y="2556000"/>
            <a:ext cx="2291980" cy="1800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276765" y="2556000"/>
            <a:ext cx="2291980" cy="18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700" b="1" i="0">
                <a:solidFill>
                  <a:srgbClr val="0D1B2A"/>
                </a:solidFill>
                <a:latin typeface="Calibri"/>
              </a:rPr>
              <a:t>00–07  VMC</a:t>
            </a:r>
          </a:p>
        </p:txBody>
      </p:sp>
      <p:sp>
        <p:nvSpPr>
          <p:cNvPr id="12" name="Rectangle 11"/>
          <p:cNvSpPr/>
          <p:nvPr/>
        </p:nvSpPr>
        <p:spPr>
          <a:xfrm>
            <a:off x="2583146" y="2556000"/>
            <a:ext cx="2291980" cy="180000"/>
          </a:xfrm>
          <a:prstGeom prst="rect">
            <a:avLst/>
          </a:prstGeom>
          <a:solidFill>
            <a:srgbClr val="FFC10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2583146" y="2556000"/>
            <a:ext cx="2291980" cy="18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700" b="1" i="0">
                <a:solidFill>
                  <a:srgbClr val="0D1B2A"/>
                </a:solidFill>
                <a:latin typeface="Calibri"/>
              </a:rPr>
              <a:t>08–15  IMC</a:t>
            </a:r>
          </a:p>
        </p:txBody>
      </p:sp>
      <p:sp>
        <p:nvSpPr>
          <p:cNvPr id="14" name="Rectangle 13"/>
          <p:cNvSpPr/>
          <p:nvPr/>
        </p:nvSpPr>
        <p:spPr>
          <a:xfrm>
            <a:off x="4889526" y="2556000"/>
            <a:ext cx="2291980" cy="180000"/>
          </a:xfrm>
          <a:prstGeom prst="rect">
            <a:avLst/>
          </a:prstGeom>
          <a:solidFill>
            <a:srgbClr val="F4433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4889526" y="2556000"/>
            <a:ext cx="2291980" cy="18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700" b="1" i="0">
                <a:solidFill>
                  <a:srgbClr val="FFFFFF"/>
                </a:solidFill>
                <a:latin typeface="Calibri"/>
              </a:rPr>
              <a:t>16–23  MÍNIMOS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44000" y="2808000"/>
            <a:ext cx="8856000" cy="503999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Rectangle 16"/>
          <p:cNvSpPr/>
          <p:nvPr/>
        </p:nvSpPr>
        <p:spPr>
          <a:xfrm>
            <a:off x="144000" y="2808000"/>
            <a:ext cx="64800" cy="503999"/>
          </a:xfrm>
          <a:prstGeom prst="rect">
            <a:avLst/>
          </a:prstGeom>
          <a:solidFill>
            <a:srgbClr val="1A6FC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234000" y="2844000"/>
            <a:ext cx="432000" cy="21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1" i="0">
                <a:solidFill>
                  <a:srgbClr val="1A6FC4"/>
                </a:solidFill>
                <a:latin typeface="Calibri"/>
              </a:rPr>
              <a:t>TAF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48000" y="2844000"/>
            <a:ext cx="8244000" cy="431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0D1B2A"/>
                </a:solidFill>
                <a:latin typeface="Calibri"/>
              </a:rPr>
              <a:t>TAF SUMU 141130Z 1412/1512 23007KT CAVOK TX15/1418Z TN06/1510Z PROB40 TEMPO 1506/1511 3000 BR NSC</a:t>
            </a:r>
          </a:p>
        </p:txBody>
      </p:sp>
      <p:sp>
        <p:nvSpPr>
          <p:cNvPr id="20" name="Rectangle 19"/>
          <p:cNvSpPr/>
          <p:nvPr/>
        </p:nvSpPr>
        <p:spPr>
          <a:xfrm>
            <a:off x="144000" y="3347999"/>
            <a:ext cx="8856000" cy="1573201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ectangle 20"/>
          <p:cNvSpPr/>
          <p:nvPr/>
        </p:nvSpPr>
        <p:spPr>
          <a:xfrm>
            <a:off x="144000" y="3347999"/>
            <a:ext cx="64800" cy="1573201"/>
          </a:xfrm>
          <a:prstGeom prst="rect">
            <a:avLst/>
          </a:prstGeom>
          <a:solidFill>
            <a:srgbClr val="E68A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234000" y="3383999"/>
            <a:ext cx="503999" cy="251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1" i="0">
                <a:solidFill>
                  <a:srgbClr val="E68A00"/>
                </a:solidFill>
                <a:latin typeface="Calibri"/>
              </a:rPr>
              <a:t>NOTAM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648000" y="3383999"/>
            <a:ext cx="8244000" cy="150120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0D1B2A"/>
                </a:solidFill>
                <a:latin typeface="Calibri"/>
              </a:rPr>
              <a:t>SUMU — A0314/26 NOTAMR A1357/25 Q) SUEO/QNVAS/IV/BO /AE/000/999/3450S05601W100 A) SUMU SUEO B) 2602271417 C) 2605272359 E) VOR CRR 116.9 MHZ U/S, AS RESULT APPLIES AIP URUGUAY PAGE ENR 1.15-8 APPENDIX 1 ITEM 2 "CONTINGENCY MEASURES FOR NAVIGATION SERVICES"  27/02/2026 → 27/05/2026</a:t>
            </a:r>
            <a:br/>
            <a:r>
              <a:rPr sz="800" b="0" i="0">
                <a:solidFill>
                  <a:srgbClr val="0D1B2A"/>
                </a:solidFill>
                <a:latin typeface="Calibri"/>
              </a:rPr>
              <a:t>SUMU — A0743/26 NOTAMN Q)SUEO/QCACS/IV/BO /AE/000/999/3450S05601W005 A)SUMU B)2605131601 C)2608061500 E)A/G FAC ATIS FREQ 132.500 MHZ INSTALLED  13/05/2026 → 06/08/2026</a:t>
            </a:r>
            <a:br/>
            <a:r>
              <a:rPr sz="800" b="0" i="0">
                <a:solidFill>
                  <a:srgbClr val="0D1B2A"/>
                </a:solidFill>
                <a:latin typeface="Calibri"/>
              </a:rPr>
              <a:t>SUMU — A0744/26 NOTAMN Q)SUEO/QFAXX/IV/NBO/A /000/999/3450S05601W005 A)SUMU B)2605140001 C)2605312359 E)AD DUE LACK OF APPROVAL OF TECHNICAL EQPT, ILS (INSTRUMENTAL LANDING SYSTEM) W, CAT II AND CAT III U/S  14/05/2026 → 31/05/2026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029200"/>
          </a:xfrm>
          <a:prstGeom prst="rect">
            <a:avLst/>
          </a:prstGeom>
          <a:solidFill>
            <a:srgbClr val="0D1B2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00" cy="540000"/>
          </a:xfrm>
          <a:prstGeom prst="rect">
            <a:avLst/>
          </a:prstGeom>
          <a:solidFill>
            <a:srgbClr val="1A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144000" cy="540000"/>
          </a:xfrm>
          <a:prstGeom prst="rect">
            <a:avLst/>
          </a:prstGeom>
          <a:solidFill>
            <a:srgbClr val="00B4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51999" y="72000"/>
            <a:ext cx="3600000" cy="54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1" i="0">
                <a:solidFill>
                  <a:srgbClr val="FFFFFF"/>
                </a:solidFill>
                <a:latin typeface="Calibri"/>
              </a:rPr>
              <a:t>MEDIDAS ATFM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624000" y="144000"/>
            <a:ext cx="2340000" cy="28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900" b="0" i="0">
                <a:solidFill>
                  <a:srgbClr val="8AA3C0"/>
                </a:solidFill>
                <a:latin typeface="Calibri"/>
              </a:rPr>
              <a:t>URUGUAY · 15/05/2026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360001.5" y="684000"/>
          <a:ext cx="8423997" cy="468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07999"/>
                <a:gridCol w="1007999"/>
                <a:gridCol w="1007999"/>
                <a:gridCol w="1260000"/>
                <a:gridCol w="1440000"/>
                <a:gridCol w="2700000"/>
              </a:tblGrid>
              <a:tr h="234000">
                <a:tc>
                  <a:txBody>
                    <a:bodyPr/>
                    <a:lstStyle/>
                    <a:p>
                      <a:pPr algn="ctr"/>
                      <a:r>
                        <a:rPr sz="800" b="1">
                          <a:solidFill>
                            <a:srgbClr val="00B4D8"/>
                          </a:solidFill>
                        </a:rPr>
                        <a:t>ESTADO</a:t>
                      </a:r>
                    </a:p>
                  </a:txBody>
                  <a:tcPr>
                    <a:solidFill>
                      <a:srgbClr val="1A3A5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00" b="1">
                          <a:solidFill>
                            <a:srgbClr val="00B4D8"/>
                          </a:solidFill>
                        </a:rPr>
                        <a:t>ORIGEM</a:t>
                      </a:r>
                    </a:p>
                  </a:txBody>
                  <a:tcPr>
                    <a:solidFill>
                      <a:srgbClr val="1A3A5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00" b="1">
                          <a:solidFill>
                            <a:srgbClr val="00B4D8"/>
                          </a:solidFill>
                        </a:rPr>
                        <a:t>DESTINO</a:t>
                      </a:r>
                    </a:p>
                  </a:txBody>
                  <a:tcPr>
                    <a:solidFill>
                      <a:srgbClr val="1A3A5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00" b="1">
                          <a:solidFill>
                            <a:srgbClr val="00B4D8"/>
                          </a:solidFill>
                        </a:rPr>
                        <a:t>INÍCIO</a:t>
                      </a:r>
                    </a:p>
                  </a:txBody>
                  <a:tcPr>
                    <a:solidFill>
                      <a:srgbClr val="1A3A5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00" b="1">
                          <a:solidFill>
                            <a:srgbClr val="00B4D8"/>
                          </a:solidFill>
                        </a:rPr>
                        <a:t>MEDIDA</a:t>
                      </a:r>
                    </a:p>
                  </a:txBody>
                  <a:tcPr>
                    <a:solidFill>
                      <a:srgbClr val="1A3A5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00" b="1">
                          <a:solidFill>
                            <a:srgbClr val="00B4D8"/>
                          </a:solidFill>
                        </a:rPr>
                        <a:t>RAZÃO</a:t>
                      </a:r>
                    </a:p>
                  </a:txBody>
                  <a:tcPr>
                    <a:solidFill>
                      <a:srgbClr val="1A3A5C"/>
                    </a:solidFill>
                  </a:tcPr>
                </a:tc>
              </a:tr>
              <a:tr h="234000">
                <a:tc>
                  <a:txBody>
                    <a:bodyPr/>
                    <a:lstStyle/>
                    <a:p>
                      <a:pPr algn="ctr"/>
                      <a:r>
                        <a:rPr sz="800">
                          <a:solidFill>
                            <a:srgbClr val="E8EFF8"/>
                          </a:solidFill>
                        </a:rPr>
                        <a:t>URUGUAY</a:t>
                      </a:r>
                    </a:p>
                  </a:txBody>
                  <a:tcPr>
                    <a:solidFill>
                      <a:srgbClr val="0F223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00">
                          <a:solidFill>
                            <a:srgbClr val="E8EFF8"/>
                          </a:solidFill>
                        </a:rPr>
                        <a:t>SUEO</a:t>
                      </a:r>
                    </a:p>
                  </a:txBody>
                  <a:tcPr>
                    <a:solidFill>
                      <a:srgbClr val="0F223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00">
                          <a:solidFill>
                            <a:srgbClr val="E8EFF8"/>
                          </a:solidFill>
                        </a:rPr>
                        <a:t>SAEF</a:t>
                      </a:r>
                    </a:p>
                  </a:txBody>
                  <a:tcPr>
                    <a:solidFill>
                      <a:srgbClr val="0F223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00">
                          <a:solidFill>
                            <a:srgbClr val="E8EFF8"/>
                          </a:solidFill>
                        </a:rPr>
                        <a:t>15/05 13:00</a:t>
                      </a:r>
                    </a:p>
                  </a:txBody>
                  <a:tcPr>
                    <a:solidFill>
                      <a:srgbClr val="0F223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00">
                          <a:solidFill>
                            <a:srgbClr val="E8EFF8"/>
                          </a:solidFill>
                        </a:rPr>
                        <a:t>MIT - 20 NM</a:t>
                      </a:r>
                    </a:p>
                  </a:txBody>
                  <a:tcPr>
                    <a:solidFill>
                      <a:srgbClr val="0F223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00">
                          <a:solidFill>
                            <a:srgbClr val="E8EFF8"/>
                          </a:solidFill>
                        </a:rPr>
                        <a:t>PLANO DE CONTINGÊNCIA</a:t>
                      </a:r>
                    </a:p>
                  </a:txBody>
                  <a:tcPr>
                    <a:solidFill>
                      <a:srgbClr val="0F2238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029200"/>
          </a:xfrm>
          <a:prstGeom prst="rect">
            <a:avLst/>
          </a:prstGeom>
          <a:solidFill>
            <a:srgbClr val="0D1B2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00" cy="540000"/>
          </a:xfrm>
          <a:prstGeom prst="rect">
            <a:avLst/>
          </a:prstGeom>
          <a:solidFill>
            <a:srgbClr val="1A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144000" cy="540000"/>
          </a:xfrm>
          <a:prstGeom prst="rect">
            <a:avLst/>
          </a:prstGeom>
          <a:solidFill>
            <a:srgbClr val="00B4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51999" y="72000"/>
            <a:ext cx="3600000" cy="54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1" i="0">
                <a:solidFill>
                  <a:srgbClr val="FFFFFF"/>
                </a:solidFill>
                <a:latin typeface="Calibri"/>
              </a:rPr>
              <a:t>OBSERVAÇÕES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624000" y="144000"/>
            <a:ext cx="2340000" cy="28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900" b="0" i="0">
                <a:solidFill>
                  <a:srgbClr val="8AA3C0"/>
                </a:solidFill>
                <a:latin typeface="Calibri"/>
              </a:rPr>
              <a:t>URUGUAY · 15/05/2026</a:t>
            </a:r>
          </a:p>
        </p:txBody>
      </p:sp>
      <p:sp>
        <p:nvSpPr>
          <p:cNvPr id="7" name="Rectangle 6"/>
          <p:cNvSpPr/>
          <p:nvPr/>
        </p:nvSpPr>
        <p:spPr>
          <a:xfrm>
            <a:off x="288000" y="720000"/>
            <a:ext cx="8568000" cy="4021200"/>
          </a:xfrm>
          <a:prstGeom prst="rect">
            <a:avLst/>
          </a:prstGeom>
          <a:solidFill>
            <a:srgbClr val="0F223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Rectangle 7"/>
          <p:cNvSpPr/>
          <p:nvPr/>
        </p:nvSpPr>
        <p:spPr>
          <a:xfrm>
            <a:off x="288000" y="720000"/>
            <a:ext cx="72000" cy="4021200"/>
          </a:xfrm>
          <a:prstGeom prst="rect">
            <a:avLst/>
          </a:prstGeom>
          <a:solidFill>
            <a:srgbClr val="00B4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468000" y="828000"/>
            <a:ext cx="8280000" cy="376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FFFFFF"/>
                </a:solidFill>
                <a:latin typeface="Calibri"/>
              </a:rPr>
              <a:t>Sem observações.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029200"/>
          </a:xfrm>
          <a:prstGeom prst="rect">
            <a:avLst/>
          </a:prstGeom>
          <a:solidFill>
            <a:srgbClr val="1A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80000" cy="5029200"/>
          </a:xfrm>
          <a:prstGeom prst="rect">
            <a:avLst/>
          </a:prstGeom>
          <a:solidFill>
            <a:srgbClr val="00B4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0000" y="1974600"/>
            <a:ext cx="8064000" cy="72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600" b="1" i="0">
                <a:solidFill>
                  <a:srgbClr val="FFFFFF"/>
                </a:solidFill>
              </a:rPr>
              <a:t>VENEZUELA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0000" y="2802600"/>
            <a:ext cx="8064000" cy="28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00B4D8"/>
                </a:solidFill>
              </a:rPr>
              <a:t>PDA · 15/05/2026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029200"/>
          </a:xfrm>
          <a:prstGeom prst="rect">
            <a:avLst/>
          </a:prstGeom>
          <a:solidFill>
            <a:srgbClr val="F4F7F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00" cy="180000"/>
          </a:xfrm>
          <a:prstGeom prst="rect">
            <a:avLst/>
          </a:prstGeom>
          <a:solidFill>
            <a:srgbClr val="1A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180000"/>
            <a:ext cx="9144000" cy="503999"/>
          </a:xfrm>
          <a:prstGeom prst="rect">
            <a:avLst/>
          </a:prstGeom>
          <a:solidFill>
            <a:srgbClr val="F4F7F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180000" y="198000"/>
            <a:ext cx="1800000" cy="32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000" b="1" i="0">
                <a:solidFill>
                  <a:srgbClr val="0D1B2A"/>
                </a:solidFill>
                <a:latin typeface="Calibri"/>
              </a:rPr>
              <a:t>SVMI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160000" y="270000"/>
            <a:ext cx="2880000" cy="21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8AA3C0"/>
                </a:solidFill>
                <a:latin typeface="Calibri"/>
              </a:rPr>
              <a:t>15/05/2026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44000" y="270000"/>
            <a:ext cx="1655999" cy="21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900" b="1" i="0">
                <a:solidFill>
                  <a:srgbClr val="1A6FC4"/>
                </a:solidFill>
                <a:latin typeface="Calibri"/>
              </a:rPr>
              <a:t>ATFM · PSAM</a:t>
            </a:r>
          </a:p>
        </p:txBody>
      </p:sp>
      <p:sp>
        <p:nvSpPr>
          <p:cNvPr id="8" name="Rectangle 7"/>
          <p:cNvSpPr/>
          <p:nvPr/>
        </p:nvSpPr>
        <p:spPr>
          <a:xfrm>
            <a:off x="144000" y="648000"/>
            <a:ext cx="8856000" cy="14400"/>
          </a:xfrm>
          <a:prstGeom prst="rect">
            <a:avLst/>
          </a:prstGeom>
          <a:solidFill>
            <a:srgbClr val="CCD9E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9" name="Picture 8" descr="SVMI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4000" y="720000"/>
            <a:ext cx="8856000" cy="180000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308468" y="2556000"/>
            <a:ext cx="2869071" cy="1800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308468" y="2556000"/>
            <a:ext cx="2869071" cy="18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700" b="1" i="0">
                <a:solidFill>
                  <a:srgbClr val="0D1B2A"/>
                </a:solidFill>
                <a:latin typeface="Calibri"/>
              </a:rPr>
              <a:t>00–07  VMC</a:t>
            </a:r>
          </a:p>
        </p:txBody>
      </p:sp>
      <p:sp>
        <p:nvSpPr>
          <p:cNvPr id="12" name="Rectangle 11"/>
          <p:cNvSpPr/>
          <p:nvPr/>
        </p:nvSpPr>
        <p:spPr>
          <a:xfrm>
            <a:off x="3191940" y="2556000"/>
            <a:ext cx="2869071" cy="1800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3191940" y="2556000"/>
            <a:ext cx="2869071" cy="18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700" b="1" i="0">
                <a:solidFill>
                  <a:srgbClr val="0D1B2A"/>
                </a:solidFill>
                <a:latin typeface="Calibri"/>
              </a:rPr>
              <a:t>08–15  VMC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075411" y="2556000"/>
            <a:ext cx="2869071" cy="1800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6075411" y="2556000"/>
            <a:ext cx="2869071" cy="18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700" b="1" i="0">
                <a:solidFill>
                  <a:srgbClr val="0D1B2A"/>
                </a:solidFill>
                <a:latin typeface="Calibri"/>
              </a:rPr>
              <a:t>16–23  VMC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44000" y="2808000"/>
            <a:ext cx="8856000" cy="503999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Rectangle 16"/>
          <p:cNvSpPr/>
          <p:nvPr/>
        </p:nvSpPr>
        <p:spPr>
          <a:xfrm>
            <a:off x="144000" y="2808000"/>
            <a:ext cx="64800" cy="503999"/>
          </a:xfrm>
          <a:prstGeom prst="rect">
            <a:avLst/>
          </a:prstGeom>
          <a:solidFill>
            <a:srgbClr val="1A6FC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234000" y="2844000"/>
            <a:ext cx="432000" cy="21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1" i="0">
                <a:solidFill>
                  <a:srgbClr val="1A6FC4"/>
                </a:solidFill>
                <a:latin typeface="Calibri"/>
              </a:rPr>
              <a:t>TAF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48000" y="2844000"/>
            <a:ext cx="8244000" cy="431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0D1B2A"/>
                </a:solidFill>
                <a:latin typeface="Calibri"/>
              </a:rPr>
              <a:t>TAF SVMI 141000Z 1412/1512 00000KT 9999 FEW016 SCT100 TX33/19Z TN25/08Z BECMG 1414/1420 VRB06KT 9999 DZ BKN016TAF SVMI 141000Z 1412/1512 00000KT 9999 FEW016 SCT100 TX33/19Z TN25/08Z BECMG 1414/1420 VRB06KT 9999 DZ BKN016=</a:t>
            </a:r>
          </a:p>
        </p:txBody>
      </p:sp>
      <p:sp>
        <p:nvSpPr>
          <p:cNvPr id="20" name="Rectangle 19"/>
          <p:cNvSpPr/>
          <p:nvPr/>
        </p:nvSpPr>
        <p:spPr>
          <a:xfrm>
            <a:off x="144000" y="3347999"/>
            <a:ext cx="8856000" cy="1573201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ectangle 20"/>
          <p:cNvSpPr/>
          <p:nvPr/>
        </p:nvSpPr>
        <p:spPr>
          <a:xfrm>
            <a:off x="144000" y="3347999"/>
            <a:ext cx="64800" cy="1573201"/>
          </a:xfrm>
          <a:prstGeom prst="rect">
            <a:avLst/>
          </a:prstGeom>
          <a:solidFill>
            <a:srgbClr val="E68A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234000" y="3383999"/>
            <a:ext cx="503999" cy="251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1" i="0">
                <a:solidFill>
                  <a:srgbClr val="E68A00"/>
                </a:solidFill>
                <a:latin typeface="Calibri"/>
              </a:rPr>
              <a:t>NOTAM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648000" y="3383999"/>
            <a:ext cx="8244000" cy="150120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0D1B2A"/>
                </a:solidFill>
                <a:latin typeface="Calibri"/>
              </a:rPr>
              <a:t>SVMI — A0149/26 NOTAMR A0011/26 Q) SVZM/QMRLC/IV/NBO/A/000/999/1036N06659W005 A) SVMI B) 2604221717 C) 2607272359 E) RWY 10L/28R BTN THR 10L/28R CLSD.  22/04/2026 → 27/07/2026</a:t>
            </a:r>
            <a:br/>
            <a:r>
              <a:rPr sz="800" b="0" i="0">
                <a:solidFill>
                  <a:srgbClr val="0D1B2A"/>
                </a:solidFill>
                <a:latin typeface="Calibri"/>
              </a:rPr>
              <a:t>SVMI — A0156/26 NOTAMR A0018/26 Q) SVZM/QMXLC/I/M/A/000/999/1036N06659W005 A) SVMI B) 2604221742 C) 2607272359 E) CLSD TWY A, B, C, D, E, F BTN RWY 10R/28L AND 10L/28R DUE WIP. MEN AND EQPT IN THE ZONE.  22/04/2026 → 27/07/2026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029200"/>
          </a:xfrm>
          <a:prstGeom prst="rect">
            <a:avLst/>
          </a:prstGeom>
          <a:solidFill>
            <a:srgbClr val="0D1B2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00" cy="540000"/>
          </a:xfrm>
          <a:prstGeom prst="rect">
            <a:avLst/>
          </a:prstGeom>
          <a:solidFill>
            <a:srgbClr val="1A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144000" cy="540000"/>
          </a:xfrm>
          <a:prstGeom prst="rect">
            <a:avLst/>
          </a:prstGeom>
          <a:solidFill>
            <a:srgbClr val="00B4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51999" y="72000"/>
            <a:ext cx="3600000" cy="54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1" i="0">
                <a:solidFill>
                  <a:srgbClr val="FFFFFF"/>
                </a:solidFill>
                <a:latin typeface="Calibri"/>
              </a:rPr>
              <a:t>MEDIDAS ATFM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624000" y="144000"/>
            <a:ext cx="2340000" cy="28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900" b="0" i="0">
                <a:solidFill>
                  <a:srgbClr val="8AA3C0"/>
                </a:solidFill>
                <a:latin typeface="Calibri"/>
              </a:rPr>
              <a:t>VENEZUELA · 15/05/2026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360001.5" y="684000"/>
          <a:ext cx="8423997" cy="468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07999"/>
                <a:gridCol w="1007999"/>
                <a:gridCol w="1007999"/>
                <a:gridCol w="1260000"/>
                <a:gridCol w="1440000"/>
                <a:gridCol w="2700000"/>
              </a:tblGrid>
              <a:tr h="234000">
                <a:tc>
                  <a:txBody>
                    <a:bodyPr/>
                    <a:lstStyle/>
                    <a:p>
                      <a:pPr algn="ctr"/>
                      <a:r>
                        <a:rPr sz="800" b="1">
                          <a:solidFill>
                            <a:srgbClr val="00B4D8"/>
                          </a:solidFill>
                        </a:rPr>
                        <a:t>ESTADO</a:t>
                      </a:r>
                    </a:p>
                  </a:txBody>
                  <a:tcPr>
                    <a:solidFill>
                      <a:srgbClr val="1A3A5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00" b="1">
                          <a:solidFill>
                            <a:srgbClr val="00B4D8"/>
                          </a:solidFill>
                        </a:rPr>
                        <a:t>ORIGEM</a:t>
                      </a:r>
                    </a:p>
                  </a:txBody>
                  <a:tcPr>
                    <a:solidFill>
                      <a:srgbClr val="1A3A5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00" b="1">
                          <a:solidFill>
                            <a:srgbClr val="00B4D8"/>
                          </a:solidFill>
                        </a:rPr>
                        <a:t>DESTINO</a:t>
                      </a:r>
                    </a:p>
                  </a:txBody>
                  <a:tcPr>
                    <a:solidFill>
                      <a:srgbClr val="1A3A5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00" b="1">
                          <a:solidFill>
                            <a:srgbClr val="00B4D8"/>
                          </a:solidFill>
                        </a:rPr>
                        <a:t>INÍCIO</a:t>
                      </a:r>
                    </a:p>
                  </a:txBody>
                  <a:tcPr>
                    <a:solidFill>
                      <a:srgbClr val="1A3A5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00" b="1">
                          <a:solidFill>
                            <a:srgbClr val="00B4D8"/>
                          </a:solidFill>
                        </a:rPr>
                        <a:t>MEDIDA</a:t>
                      </a:r>
                    </a:p>
                  </a:txBody>
                  <a:tcPr>
                    <a:solidFill>
                      <a:srgbClr val="1A3A5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00" b="1">
                          <a:solidFill>
                            <a:srgbClr val="00B4D8"/>
                          </a:solidFill>
                        </a:rPr>
                        <a:t>RAZÃO</a:t>
                      </a:r>
                    </a:p>
                  </a:txBody>
                  <a:tcPr>
                    <a:solidFill>
                      <a:srgbClr val="1A3A5C"/>
                    </a:solidFill>
                  </a:tcPr>
                </a:tc>
              </a:tr>
              <a:tr h="234000">
                <a:tc>
                  <a:txBody>
                    <a:bodyPr/>
                    <a:lstStyle/>
                    <a:p>
                      <a:pPr algn="ctr"/>
                      <a:r>
                        <a:rPr sz="800">
                          <a:solidFill>
                            <a:srgbClr val="E8EFF8"/>
                          </a:solidFill>
                        </a:rPr>
                        <a:t>VENEZUELA</a:t>
                      </a:r>
                    </a:p>
                  </a:txBody>
                  <a:tcPr>
                    <a:solidFill>
                      <a:srgbClr val="0F223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00">
                          <a:solidFill>
                            <a:srgbClr val="E8EFF8"/>
                          </a:solidFill>
                        </a:rPr>
                        <a:t>SVMI</a:t>
                      </a:r>
                    </a:p>
                  </a:txBody>
                  <a:tcPr>
                    <a:solidFill>
                      <a:srgbClr val="0F223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00">
                          <a:solidFill>
                            <a:srgbClr val="E8EFF8"/>
                          </a:solidFill>
                        </a:rPr>
                        <a:t>SVMC</a:t>
                      </a:r>
                    </a:p>
                  </a:txBody>
                  <a:tcPr>
                    <a:solidFill>
                      <a:srgbClr val="0F223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00">
                          <a:solidFill>
                            <a:srgbClr val="E8EFF8"/>
                          </a:solidFill>
                        </a:rPr>
                        <a:t>15/05 13:18</a:t>
                      </a:r>
                    </a:p>
                  </a:txBody>
                  <a:tcPr>
                    <a:solidFill>
                      <a:srgbClr val="0F223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00">
                          <a:solidFill>
                            <a:srgbClr val="E8EFF8"/>
                          </a:solidFill>
                        </a:rPr>
                        <a:t>MIT - 10 NM</a:t>
                      </a:r>
                    </a:p>
                  </a:txBody>
                  <a:tcPr>
                    <a:solidFill>
                      <a:srgbClr val="0F223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00">
                          <a:solidFill>
                            <a:srgbClr val="E8EFF8"/>
                          </a:solidFill>
                        </a:rPr>
                        <a:t>ALTA DEMANDA DE CHEGADA</a:t>
                      </a:r>
                    </a:p>
                  </a:txBody>
                  <a:tcPr>
                    <a:solidFill>
                      <a:srgbClr val="0F2238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029200"/>
          </a:xfrm>
          <a:prstGeom prst="rect">
            <a:avLst/>
          </a:prstGeom>
          <a:solidFill>
            <a:srgbClr val="0D1B2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00" cy="540000"/>
          </a:xfrm>
          <a:prstGeom prst="rect">
            <a:avLst/>
          </a:prstGeom>
          <a:solidFill>
            <a:srgbClr val="1A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144000" cy="540000"/>
          </a:xfrm>
          <a:prstGeom prst="rect">
            <a:avLst/>
          </a:prstGeom>
          <a:solidFill>
            <a:srgbClr val="00B4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51999" y="72000"/>
            <a:ext cx="3600000" cy="54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1" i="0">
                <a:solidFill>
                  <a:srgbClr val="FFFFFF"/>
                </a:solidFill>
                <a:latin typeface="Calibri"/>
              </a:rPr>
              <a:t>OBSERVAÇÕES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624000" y="144000"/>
            <a:ext cx="2340000" cy="28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900" b="0" i="0">
                <a:solidFill>
                  <a:srgbClr val="8AA3C0"/>
                </a:solidFill>
                <a:latin typeface="Calibri"/>
              </a:rPr>
              <a:t>VENEZUELA · 15/05/2026</a:t>
            </a:r>
          </a:p>
        </p:txBody>
      </p:sp>
      <p:sp>
        <p:nvSpPr>
          <p:cNvPr id="7" name="Rectangle 6"/>
          <p:cNvSpPr/>
          <p:nvPr/>
        </p:nvSpPr>
        <p:spPr>
          <a:xfrm>
            <a:off x="288000" y="720000"/>
            <a:ext cx="8568000" cy="4021200"/>
          </a:xfrm>
          <a:prstGeom prst="rect">
            <a:avLst/>
          </a:prstGeom>
          <a:solidFill>
            <a:srgbClr val="0F223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Rectangle 7"/>
          <p:cNvSpPr/>
          <p:nvPr/>
        </p:nvSpPr>
        <p:spPr>
          <a:xfrm>
            <a:off x="288000" y="720000"/>
            <a:ext cx="72000" cy="4021200"/>
          </a:xfrm>
          <a:prstGeom prst="rect">
            <a:avLst/>
          </a:prstGeom>
          <a:solidFill>
            <a:srgbClr val="00B4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468000" y="828000"/>
            <a:ext cx="8280000" cy="376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FFFFFF"/>
                </a:solidFill>
                <a:latin typeface="Calibri"/>
              </a:rPr>
              <a:t>Sem observações.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029200"/>
          </a:xfrm>
          <a:prstGeom prst="rect">
            <a:avLst/>
          </a:prstGeom>
          <a:solidFill>
            <a:srgbClr val="0D1B2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00" cy="540000"/>
          </a:xfrm>
          <a:prstGeom prst="rect">
            <a:avLst/>
          </a:prstGeom>
          <a:solidFill>
            <a:srgbClr val="1A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144000" cy="540000"/>
          </a:xfrm>
          <a:prstGeom prst="rect">
            <a:avLst/>
          </a:prstGeom>
          <a:solidFill>
            <a:srgbClr val="00B4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51999" y="72000"/>
            <a:ext cx="3600000" cy="54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1" i="0">
                <a:solidFill>
                  <a:srgbClr val="FFFFFF"/>
                </a:solidFill>
                <a:latin typeface="Calibri"/>
              </a:rPr>
              <a:t>OBSERVAÇÕES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624000" y="144000"/>
            <a:ext cx="2340000" cy="28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900" b="0" i="0">
                <a:solidFill>
                  <a:srgbClr val="8AA3C0"/>
                </a:solidFill>
                <a:latin typeface="Calibri"/>
              </a:rPr>
              <a:t>ARGENTINA · 15/05/2026</a:t>
            </a:r>
          </a:p>
        </p:txBody>
      </p:sp>
      <p:sp>
        <p:nvSpPr>
          <p:cNvPr id="7" name="Rectangle 6"/>
          <p:cNvSpPr/>
          <p:nvPr/>
        </p:nvSpPr>
        <p:spPr>
          <a:xfrm>
            <a:off x="288000" y="720000"/>
            <a:ext cx="8568000" cy="4021200"/>
          </a:xfrm>
          <a:prstGeom prst="rect">
            <a:avLst/>
          </a:prstGeom>
          <a:solidFill>
            <a:srgbClr val="0F223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Rectangle 7"/>
          <p:cNvSpPr/>
          <p:nvPr/>
        </p:nvSpPr>
        <p:spPr>
          <a:xfrm>
            <a:off x="288000" y="720000"/>
            <a:ext cx="72000" cy="4021200"/>
          </a:xfrm>
          <a:prstGeom prst="rect">
            <a:avLst/>
          </a:prstGeom>
          <a:solidFill>
            <a:srgbClr val="00B4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468000" y="828000"/>
            <a:ext cx="8280000" cy="376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FFFFFF"/>
                </a:solidFill>
                <a:latin typeface="Calibri"/>
              </a:rPr>
              <a:t>Sem observações.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029200"/>
          </a:xfrm>
          <a:prstGeom prst="rect">
            <a:avLst/>
          </a:prstGeom>
          <a:solidFill>
            <a:srgbClr val="1A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80000" cy="5029200"/>
          </a:xfrm>
          <a:prstGeom prst="rect">
            <a:avLst/>
          </a:prstGeom>
          <a:solidFill>
            <a:srgbClr val="00B4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0000" y="1974600"/>
            <a:ext cx="8064000" cy="72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600" b="1" i="0">
                <a:solidFill>
                  <a:srgbClr val="FFFFFF"/>
                </a:solidFill>
              </a:rPr>
              <a:t>BOLIVIA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0000" y="2802600"/>
            <a:ext cx="8064000" cy="28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00B4D8"/>
                </a:solidFill>
              </a:rPr>
              <a:t>PDA · 15/05/2026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029200"/>
          </a:xfrm>
          <a:prstGeom prst="rect">
            <a:avLst/>
          </a:prstGeom>
          <a:solidFill>
            <a:srgbClr val="F4F7F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00" cy="180000"/>
          </a:xfrm>
          <a:prstGeom prst="rect">
            <a:avLst/>
          </a:prstGeom>
          <a:solidFill>
            <a:srgbClr val="1A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180000"/>
            <a:ext cx="9144000" cy="503999"/>
          </a:xfrm>
          <a:prstGeom prst="rect">
            <a:avLst/>
          </a:prstGeom>
          <a:solidFill>
            <a:srgbClr val="F4F7F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180000" y="198000"/>
            <a:ext cx="1800000" cy="32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000" b="1" i="0">
                <a:solidFill>
                  <a:srgbClr val="0D1B2A"/>
                </a:solidFill>
                <a:latin typeface="Calibri"/>
              </a:rPr>
              <a:t>SLLP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160000" y="270000"/>
            <a:ext cx="2880000" cy="21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8AA3C0"/>
                </a:solidFill>
                <a:latin typeface="Calibri"/>
              </a:rPr>
              <a:t>15/05/2026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44000" y="270000"/>
            <a:ext cx="1655999" cy="21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900" b="1" i="0">
                <a:solidFill>
                  <a:srgbClr val="1A6FC4"/>
                </a:solidFill>
                <a:latin typeface="Calibri"/>
              </a:rPr>
              <a:t>ATFM · PSAM</a:t>
            </a:r>
          </a:p>
        </p:txBody>
      </p:sp>
      <p:sp>
        <p:nvSpPr>
          <p:cNvPr id="8" name="Rectangle 7"/>
          <p:cNvSpPr/>
          <p:nvPr/>
        </p:nvSpPr>
        <p:spPr>
          <a:xfrm>
            <a:off x="144000" y="648000"/>
            <a:ext cx="8856000" cy="14400"/>
          </a:xfrm>
          <a:prstGeom prst="rect">
            <a:avLst/>
          </a:prstGeom>
          <a:solidFill>
            <a:srgbClr val="CCD9E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9" name="Picture 8" descr="SLLP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4000" y="720000"/>
            <a:ext cx="8856000" cy="180000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309957" y="2556000"/>
            <a:ext cx="2868575" cy="180000"/>
          </a:xfrm>
          <a:prstGeom prst="rect">
            <a:avLst/>
          </a:prstGeom>
          <a:solidFill>
            <a:srgbClr val="CCD9E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309957" y="2556000"/>
            <a:ext cx="2868575" cy="18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700" b="1" i="0">
                <a:solidFill>
                  <a:srgbClr val="FFFFFF"/>
                </a:solidFill>
                <a:latin typeface="Calibri"/>
              </a:rPr>
              <a:t>00–07  —</a:t>
            </a:r>
          </a:p>
        </p:txBody>
      </p:sp>
      <p:sp>
        <p:nvSpPr>
          <p:cNvPr id="12" name="Rectangle 11"/>
          <p:cNvSpPr/>
          <p:nvPr/>
        </p:nvSpPr>
        <p:spPr>
          <a:xfrm>
            <a:off x="3192932" y="2556000"/>
            <a:ext cx="2868575" cy="180000"/>
          </a:xfrm>
          <a:prstGeom prst="rect">
            <a:avLst/>
          </a:prstGeom>
          <a:solidFill>
            <a:srgbClr val="CCD9E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3192932" y="2556000"/>
            <a:ext cx="2868575" cy="18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700" b="1" i="0">
                <a:solidFill>
                  <a:srgbClr val="FFFFFF"/>
                </a:solidFill>
                <a:latin typeface="Calibri"/>
              </a:rPr>
              <a:t>08–15  —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075907" y="2556000"/>
            <a:ext cx="2868575" cy="180000"/>
          </a:xfrm>
          <a:prstGeom prst="rect">
            <a:avLst/>
          </a:prstGeom>
          <a:solidFill>
            <a:srgbClr val="CCD9E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6075907" y="2556000"/>
            <a:ext cx="2868575" cy="18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700" b="1" i="0">
                <a:solidFill>
                  <a:srgbClr val="FFFFFF"/>
                </a:solidFill>
                <a:latin typeface="Calibri"/>
              </a:rPr>
              <a:t>16–23  —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44000" y="2808000"/>
            <a:ext cx="8856000" cy="503999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Rectangle 16"/>
          <p:cNvSpPr/>
          <p:nvPr/>
        </p:nvSpPr>
        <p:spPr>
          <a:xfrm>
            <a:off x="144000" y="2808000"/>
            <a:ext cx="64800" cy="503999"/>
          </a:xfrm>
          <a:prstGeom prst="rect">
            <a:avLst/>
          </a:prstGeom>
          <a:solidFill>
            <a:srgbClr val="1A6FC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234000" y="2844000"/>
            <a:ext cx="432000" cy="21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1" i="0">
                <a:solidFill>
                  <a:srgbClr val="1A6FC4"/>
                </a:solidFill>
                <a:latin typeface="Calibri"/>
              </a:rPr>
              <a:t>TAF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48000" y="2844000"/>
            <a:ext cx="8244000" cy="431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0D1B2A"/>
                </a:solidFill>
                <a:latin typeface="Calibri"/>
              </a:rPr>
              <a:t>TAF SLLP 141000Z 1412/1512 VRB02KT 9999 FEW015 TX13/1419Z TNM02/1510Z BECMG 1412/1415 27010KT TEMPO 1417/1421 30015G25KT BECMG 1423/1503 VRB02KT</a:t>
            </a:r>
          </a:p>
        </p:txBody>
      </p:sp>
      <p:sp>
        <p:nvSpPr>
          <p:cNvPr id="20" name="Rectangle 19"/>
          <p:cNvSpPr/>
          <p:nvPr/>
        </p:nvSpPr>
        <p:spPr>
          <a:xfrm>
            <a:off x="144000" y="3347999"/>
            <a:ext cx="8856000" cy="1573201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ectangle 20"/>
          <p:cNvSpPr/>
          <p:nvPr/>
        </p:nvSpPr>
        <p:spPr>
          <a:xfrm>
            <a:off x="144000" y="3347999"/>
            <a:ext cx="64800" cy="1573201"/>
          </a:xfrm>
          <a:prstGeom prst="rect">
            <a:avLst/>
          </a:prstGeom>
          <a:solidFill>
            <a:srgbClr val="E68A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234000" y="3383999"/>
            <a:ext cx="503999" cy="251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1" i="0">
                <a:solidFill>
                  <a:srgbClr val="E68A00"/>
                </a:solidFill>
                <a:latin typeface="Calibri"/>
              </a:rPr>
              <a:t>NOTAM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648000" y="3383999"/>
            <a:ext cx="8244000" cy="150120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0D1B2A"/>
                </a:solidFill>
                <a:latin typeface="Calibri"/>
              </a:rPr>
              <a:t>SLLP — A0506/26 NOTAMR A0362/26 Q) SLLF/QICAS/I/NBO/A/000/999/1630S06810W025 A) SLLP B) 2604302045 C) 2606302359 EST E) RWY/10 ILS U/S MAINT  30/04/2026 → 30/06/2026</a:t>
            </a:r>
            <a:br/>
            <a:r>
              <a:rPr sz="800" b="0" i="0">
                <a:solidFill>
                  <a:srgbClr val="0D1B2A"/>
                </a:solidFill>
                <a:latin typeface="Calibri"/>
              </a:rPr>
              <a:t>SLLP — A0507/26 NOTAMR A0405/26 Q) SLLF/QMAHW/IV/NBO/A/000/999/1630S06811W005 A) SLLP B) 2604302055 C) 2606302359 EST E) MOV AREA WIP MAINT OPS COOR TWR  30/04/2026 → 30/06/2026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029200"/>
          </a:xfrm>
          <a:prstGeom prst="rect">
            <a:avLst/>
          </a:prstGeom>
          <a:solidFill>
            <a:srgbClr val="F4F7F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00" cy="180000"/>
          </a:xfrm>
          <a:prstGeom prst="rect">
            <a:avLst/>
          </a:prstGeom>
          <a:solidFill>
            <a:srgbClr val="1A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180000"/>
            <a:ext cx="9144000" cy="503999"/>
          </a:xfrm>
          <a:prstGeom prst="rect">
            <a:avLst/>
          </a:prstGeom>
          <a:solidFill>
            <a:srgbClr val="F4F7F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180000" y="198000"/>
            <a:ext cx="1800000" cy="32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000" b="1" i="0">
                <a:solidFill>
                  <a:srgbClr val="0D1B2A"/>
                </a:solidFill>
                <a:latin typeface="Calibri"/>
              </a:rPr>
              <a:t>SLVR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160000" y="270000"/>
            <a:ext cx="2880000" cy="21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8AA3C0"/>
                </a:solidFill>
                <a:latin typeface="Calibri"/>
              </a:rPr>
              <a:t>15/05/2026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44000" y="270000"/>
            <a:ext cx="1655999" cy="21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900" b="1" i="0">
                <a:solidFill>
                  <a:srgbClr val="1A6FC4"/>
                </a:solidFill>
                <a:latin typeface="Calibri"/>
              </a:rPr>
              <a:t>ATFM · PSAM</a:t>
            </a:r>
          </a:p>
        </p:txBody>
      </p:sp>
      <p:sp>
        <p:nvSpPr>
          <p:cNvPr id="8" name="Rectangle 7"/>
          <p:cNvSpPr/>
          <p:nvPr/>
        </p:nvSpPr>
        <p:spPr>
          <a:xfrm>
            <a:off x="144000" y="648000"/>
            <a:ext cx="8856000" cy="14400"/>
          </a:xfrm>
          <a:prstGeom prst="rect">
            <a:avLst/>
          </a:prstGeom>
          <a:solidFill>
            <a:srgbClr val="CCD9E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9" name="Picture 8" descr="SLVR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4000" y="720000"/>
            <a:ext cx="8856000" cy="180000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309957" y="2556000"/>
            <a:ext cx="2868575" cy="180000"/>
          </a:xfrm>
          <a:prstGeom prst="rect">
            <a:avLst/>
          </a:prstGeom>
          <a:solidFill>
            <a:srgbClr val="CCD9E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309957" y="2556000"/>
            <a:ext cx="2868575" cy="18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700" b="1" i="0">
                <a:solidFill>
                  <a:srgbClr val="FFFFFF"/>
                </a:solidFill>
                <a:latin typeface="Calibri"/>
              </a:rPr>
              <a:t>00–07  —</a:t>
            </a:r>
          </a:p>
        </p:txBody>
      </p:sp>
      <p:sp>
        <p:nvSpPr>
          <p:cNvPr id="12" name="Rectangle 11"/>
          <p:cNvSpPr/>
          <p:nvPr/>
        </p:nvSpPr>
        <p:spPr>
          <a:xfrm>
            <a:off x="3192932" y="2556000"/>
            <a:ext cx="2868575" cy="180000"/>
          </a:xfrm>
          <a:prstGeom prst="rect">
            <a:avLst/>
          </a:prstGeom>
          <a:solidFill>
            <a:srgbClr val="CCD9E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3192932" y="2556000"/>
            <a:ext cx="2868575" cy="18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700" b="1" i="0">
                <a:solidFill>
                  <a:srgbClr val="FFFFFF"/>
                </a:solidFill>
                <a:latin typeface="Calibri"/>
              </a:rPr>
              <a:t>08–15  —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075907" y="2556000"/>
            <a:ext cx="2868575" cy="180000"/>
          </a:xfrm>
          <a:prstGeom prst="rect">
            <a:avLst/>
          </a:prstGeom>
          <a:solidFill>
            <a:srgbClr val="CCD9E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6075907" y="2556000"/>
            <a:ext cx="2868575" cy="18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700" b="1" i="0">
                <a:solidFill>
                  <a:srgbClr val="FFFFFF"/>
                </a:solidFill>
                <a:latin typeface="Calibri"/>
              </a:rPr>
              <a:t>16–23  —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44000" y="2808000"/>
            <a:ext cx="8856000" cy="503999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Rectangle 16"/>
          <p:cNvSpPr/>
          <p:nvPr/>
        </p:nvSpPr>
        <p:spPr>
          <a:xfrm>
            <a:off x="144000" y="2808000"/>
            <a:ext cx="64800" cy="503999"/>
          </a:xfrm>
          <a:prstGeom prst="rect">
            <a:avLst/>
          </a:prstGeom>
          <a:solidFill>
            <a:srgbClr val="1A6FC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234000" y="2844000"/>
            <a:ext cx="432000" cy="21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1" i="0">
                <a:solidFill>
                  <a:srgbClr val="1A6FC4"/>
                </a:solidFill>
                <a:latin typeface="Calibri"/>
              </a:rPr>
              <a:t>TAF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48000" y="2844000"/>
            <a:ext cx="8244000" cy="431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0D1B2A"/>
                </a:solidFill>
                <a:latin typeface="Calibri"/>
              </a:rPr>
              <a:t>TAF SLVR 141000Z 1412/1512 33010KT 9999 SCT020 SCT070 TX28/1419Z TN20/1510Z BECMG 1414/1416 34015G27KT BECMG 1420/1422 34008KT PROB40 TEMPO 1423/1503 VRB02KT SHRA BECMG 1503/1505 18010KT</a:t>
            </a:r>
          </a:p>
        </p:txBody>
      </p:sp>
      <p:sp>
        <p:nvSpPr>
          <p:cNvPr id="20" name="Rectangle 19"/>
          <p:cNvSpPr/>
          <p:nvPr/>
        </p:nvSpPr>
        <p:spPr>
          <a:xfrm>
            <a:off x="144000" y="3347999"/>
            <a:ext cx="8856000" cy="1573201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ectangle 20"/>
          <p:cNvSpPr/>
          <p:nvPr/>
        </p:nvSpPr>
        <p:spPr>
          <a:xfrm>
            <a:off x="144000" y="3347999"/>
            <a:ext cx="64800" cy="1573201"/>
          </a:xfrm>
          <a:prstGeom prst="rect">
            <a:avLst/>
          </a:prstGeom>
          <a:solidFill>
            <a:srgbClr val="E68A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234000" y="3383999"/>
            <a:ext cx="503999" cy="251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1" i="0">
                <a:solidFill>
                  <a:srgbClr val="E68A00"/>
                </a:solidFill>
                <a:latin typeface="Calibri"/>
              </a:rPr>
              <a:t>NOTAM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648000" y="3383999"/>
            <a:ext cx="8244000" cy="150120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0D1B2A"/>
                </a:solidFill>
                <a:latin typeface="Calibri"/>
              </a:rPr>
              <a:t>SLVR — A0476/26 NOTAMN Q) SLLF/QILAG/IV/NBO/A/000/999/1737S06308W025 A) SLVR B) 2604231400 C) 2605222200 EST E) ID ILVV FREQ 110,9 MHZ ILS/LOC CAT 1 RWY 34 OPR BUT GND CK ONLY, AWAITING FLTCK  23/04/2026 → 22/05/2026</a:t>
            </a:r>
            <a:br/>
            <a:r>
              <a:rPr sz="800" b="0" i="0">
                <a:solidFill>
                  <a:srgbClr val="0D1B2A"/>
                </a:solidFill>
                <a:latin typeface="Calibri"/>
              </a:rPr>
              <a:t>SLVR — RPT NXT NOTAM (A0553/26 NOTAMN Q) SLLF/QMRXX/IV/NBO/A/000/999/1738S06308W005 A) SLVR B) 2605120000 C) 2606061200 D) TUE WED FRI AND SAT BTN 0000/1200 E) RWY 16/34 RUBBER CLEANING OPS COOR TWR)  12/05/2026 → 06/06/2026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029200"/>
          </a:xfrm>
          <a:prstGeom prst="rect">
            <a:avLst/>
          </a:prstGeom>
          <a:solidFill>
            <a:srgbClr val="0D1B2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00" cy="540000"/>
          </a:xfrm>
          <a:prstGeom prst="rect">
            <a:avLst/>
          </a:prstGeom>
          <a:solidFill>
            <a:srgbClr val="1A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144000" cy="540000"/>
          </a:xfrm>
          <a:prstGeom prst="rect">
            <a:avLst/>
          </a:prstGeom>
          <a:solidFill>
            <a:srgbClr val="00B4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51999" y="72000"/>
            <a:ext cx="3600000" cy="54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1" i="0">
                <a:solidFill>
                  <a:srgbClr val="FFFFFF"/>
                </a:solidFill>
                <a:latin typeface="Calibri"/>
              </a:rPr>
              <a:t>MEDIDAS ATFM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624000" y="144000"/>
            <a:ext cx="2340000" cy="28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900" b="0" i="0">
                <a:solidFill>
                  <a:srgbClr val="8AA3C0"/>
                </a:solidFill>
                <a:latin typeface="Calibri"/>
              </a:rPr>
              <a:t>BOLIVIA · 15/05/2026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360001.5" y="684000"/>
          <a:ext cx="8423997" cy="468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07999"/>
                <a:gridCol w="1007999"/>
                <a:gridCol w="1007999"/>
                <a:gridCol w="1260000"/>
                <a:gridCol w="1440000"/>
                <a:gridCol w="2700000"/>
              </a:tblGrid>
              <a:tr h="234000">
                <a:tc>
                  <a:txBody>
                    <a:bodyPr/>
                    <a:lstStyle/>
                    <a:p>
                      <a:pPr algn="ctr"/>
                      <a:r>
                        <a:rPr sz="800" b="1">
                          <a:solidFill>
                            <a:srgbClr val="00B4D8"/>
                          </a:solidFill>
                        </a:rPr>
                        <a:t>ESTADO</a:t>
                      </a:r>
                    </a:p>
                  </a:txBody>
                  <a:tcPr>
                    <a:solidFill>
                      <a:srgbClr val="1A3A5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00" b="1">
                          <a:solidFill>
                            <a:srgbClr val="00B4D8"/>
                          </a:solidFill>
                        </a:rPr>
                        <a:t>ORIGEM</a:t>
                      </a:r>
                    </a:p>
                  </a:txBody>
                  <a:tcPr>
                    <a:solidFill>
                      <a:srgbClr val="1A3A5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00" b="1">
                          <a:solidFill>
                            <a:srgbClr val="00B4D8"/>
                          </a:solidFill>
                        </a:rPr>
                        <a:t>DESTINO</a:t>
                      </a:r>
                    </a:p>
                  </a:txBody>
                  <a:tcPr>
                    <a:solidFill>
                      <a:srgbClr val="1A3A5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00" b="1">
                          <a:solidFill>
                            <a:srgbClr val="00B4D8"/>
                          </a:solidFill>
                        </a:rPr>
                        <a:t>INÍCIO</a:t>
                      </a:r>
                    </a:p>
                  </a:txBody>
                  <a:tcPr>
                    <a:solidFill>
                      <a:srgbClr val="1A3A5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00" b="1">
                          <a:solidFill>
                            <a:srgbClr val="00B4D8"/>
                          </a:solidFill>
                        </a:rPr>
                        <a:t>MEDIDA</a:t>
                      </a:r>
                    </a:p>
                  </a:txBody>
                  <a:tcPr>
                    <a:solidFill>
                      <a:srgbClr val="1A3A5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00" b="1">
                          <a:solidFill>
                            <a:srgbClr val="00B4D8"/>
                          </a:solidFill>
                        </a:rPr>
                        <a:t>RAZÃO</a:t>
                      </a:r>
                    </a:p>
                  </a:txBody>
                  <a:tcPr>
                    <a:solidFill>
                      <a:srgbClr val="1A3A5C"/>
                    </a:solidFill>
                  </a:tcPr>
                </a:tc>
              </a:tr>
              <a:tr h="234000">
                <a:tc>
                  <a:txBody>
                    <a:bodyPr/>
                    <a:lstStyle/>
                    <a:p>
                      <a:pPr algn="ctr"/>
                      <a:r>
                        <a:rPr sz="800">
                          <a:solidFill>
                            <a:srgbClr val="E8EFF8"/>
                          </a:solidFill>
                        </a:rPr>
                        <a:t>BOLIVIA</a:t>
                      </a:r>
                    </a:p>
                  </a:txBody>
                  <a:tcPr>
                    <a:solidFill>
                      <a:srgbClr val="0F223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00">
                          <a:solidFill>
                            <a:srgbClr val="E8EFF8"/>
                          </a:solidFill>
                        </a:rPr>
                        <a:t>SLLP,SLVR</a:t>
                      </a:r>
                    </a:p>
                  </a:txBody>
                  <a:tcPr>
                    <a:solidFill>
                      <a:srgbClr val="0F223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00">
                          <a:solidFill>
                            <a:srgbClr val="E8EFF8"/>
                          </a:solidFill>
                        </a:rPr>
                        <a:t>SLLP,SLVR</a:t>
                      </a:r>
                    </a:p>
                  </a:txBody>
                  <a:tcPr>
                    <a:solidFill>
                      <a:srgbClr val="0F223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00">
                          <a:solidFill>
                            <a:srgbClr val="E8EFF8"/>
                          </a:solidFill>
                        </a:rPr>
                        <a:t>15/05 19:00</a:t>
                      </a:r>
                    </a:p>
                  </a:txBody>
                  <a:tcPr>
                    <a:solidFill>
                      <a:srgbClr val="0F223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00">
                          <a:solidFill>
                            <a:srgbClr val="E8EFF8"/>
                          </a:solidFill>
                        </a:rPr>
                        <a:t>00:07:00</a:t>
                      </a:r>
                    </a:p>
                  </a:txBody>
                  <a:tcPr>
                    <a:solidFill>
                      <a:srgbClr val="0F223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00">
                          <a:solidFill>
                            <a:srgbClr val="E8EFF8"/>
                          </a:solidFill>
                        </a:rPr>
                        <a:t>ALTA DEMANDA DE CHEGADA</a:t>
                      </a:r>
                    </a:p>
                  </a:txBody>
                  <a:tcPr>
                    <a:solidFill>
                      <a:srgbClr val="0F2238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