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216000" cy="5029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9144000" cy="36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720000" y="1260000"/>
            <a:ext cx="7704000" cy="19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20000" y="1260000"/>
            <a:ext cx="90000" cy="198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080000" y="1440000"/>
            <a:ext cx="6984000" cy="43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FFFFFF"/>
                </a:solidFill>
                <a:latin typeface="Calibri"/>
              </a:rPr>
              <a:t>PLANO DE DISTRIBUIÇÃO DE AEROPORTOS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80000" y="1007999"/>
            <a:ext cx="1800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0B4D8"/>
                </a:solidFill>
                <a:latin typeface="Calibri"/>
              </a:rPr>
              <a:t>PDA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80000" y="1980000"/>
            <a:ext cx="6984000" cy="36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 i="0">
                <a:solidFill>
                  <a:srgbClr val="00B4D8"/>
                </a:solidFill>
                <a:latin typeface="Calibri"/>
              </a:rPr>
              <a:t>PANAMA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80000" y="2448000"/>
            <a:ext cx="698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80000" y="2880000"/>
            <a:ext cx="6984000" cy="1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60000" y="4597200"/>
            <a:ext cx="8424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8AA3C0"/>
                </a:solidFill>
                <a:latin typeface="Calibri"/>
              </a:rPr>
              <a:t>SISTEMA DE GESTÃO DO ESPAÇO AÉREO — SAM/ATFM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18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180000"/>
            <a:ext cx="9144000" cy="503999"/>
          </a:xfrm>
          <a:prstGeom prst="rect">
            <a:avLst/>
          </a:prstGeom>
          <a:solidFill>
            <a:srgbClr val="F4F7F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80000" y="198000"/>
            <a:ext cx="1800000" cy="324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1" i="0">
                <a:solidFill>
                  <a:srgbClr val="0D1B2A"/>
                </a:solidFill>
                <a:latin typeface="Calibri"/>
              </a:rPr>
              <a:t>MPTO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160000" y="270000"/>
            <a:ext cx="2880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900" b="0" i="0">
                <a:solidFill>
                  <a:srgbClr val="8AA3C0"/>
                </a:solidFill>
                <a:latin typeface="Calibri"/>
              </a:rPr>
              <a:t>15/05/2026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44000" y="270000"/>
            <a:ext cx="1655999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1" i="0">
                <a:solidFill>
                  <a:srgbClr val="1A6FC4"/>
                </a:solidFill>
                <a:latin typeface="Calibri"/>
              </a:rPr>
              <a:t>ATFM · PSAM</a:t>
            </a:r>
          </a:p>
        </p:txBody>
      </p:sp>
      <p:sp>
        <p:nvSpPr>
          <p:cNvPr id="8" name="Rectangle 7"/>
          <p:cNvSpPr/>
          <p:nvPr/>
        </p:nvSpPr>
        <p:spPr>
          <a:xfrm>
            <a:off x="144000" y="648000"/>
            <a:ext cx="8856000" cy="14400"/>
          </a:xfrm>
          <a:prstGeom prst="rect">
            <a:avLst/>
          </a:prstGeom>
          <a:solidFill>
            <a:srgbClr val="CCD9E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9" name="Picture 8" descr="MPTO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000" y="720000"/>
            <a:ext cx="8856000" cy="1800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0995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00–07  IMC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solidFill>
            <a:srgbClr val="FFC10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92932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08–15  IMC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solidFill>
            <a:srgbClr val="4CAF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075907" y="2556000"/>
            <a:ext cx="2868575" cy="18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700" b="1" i="0">
                <a:solidFill>
                  <a:srgbClr val="0D1B2A"/>
                </a:solidFill>
                <a:latin typeface="Calibri"/>
              </a:rPr>
              <a:t>16–23  VMC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44000" y="2808000"/>
            <a:ext cx="8856000" cy="503999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44000" y="2808000"/>
            <a:ext cx="64800" cy="503999"/>
          </a:xfrm>
          <a:prstGeom prst="rect">
            <a:avLst/>
          </a:prstGeom>
          <a:solidFill>
            <a:srgbClr val="1A6FC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234000" y="2844000"/>
            <a:ext cx="432000" cy="21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1A6FC4"/>
                </a:solidFill>
                <a:latin typeface="Calibri"/>
              </a:rPr>
              <a:t>TAF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8000" y="2844000"/>
            <a:ext cx="8244000" cy="43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TAF MPTO 141135Z 1412/1518 29005KT 9999 FEW018 TEMPO 1412/1416 VRB02KT PROB30 1417/1421 16006KT 6000 SHRA SCT016CB SCT090 TEMPO 1422/1502 01006KT TEMPO 1503/1507 VRB02KT TEMPO 1512/1516 02006KT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44000" y="3347999"/>
            <a:ext cx="8856000" cy="15732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44000" y="3347999"/>
            <a:ext cx="64800" cy="1573201"/>
          </a:xfrm>
          <a:prstGeom prst="rect">
            <a:avLst/>
          </a:prstGeom>
          <a:solidFill>
            <a:srgbClr val="E68A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34000" y="3383999"/>
            <a:ext cx="503999" cy="251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700" b="1" i="0">
                <a:solidFill>
                  <a:srgbClr val="E68A00"/>
                </a:solidFill>
                <a:latin typeface="Calibri"/>
              </a:rPr>
              <a:t>NOTAM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8000" y="3383999"/>
            <a:ext cx="8244000" cy="1501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00" b="0" i="0">
                <a:solidFill>
                  <a:srgbClr val="0D1B2A"/>
                </a:solidFill>
                <a:latin typeface="Calibri"/>
              </a:rPr>
              <a:t>Sem NOTAMs selecionados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MEDIDAS ATFM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PANAMA · 15/05/2026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60001.5" y="684000"/>
          <a:ext cx="8423997" cy="70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7999"/>
                <a:gridCol w="1007999"/>
                <a:gridCol w="1007999"/>
                <a:gridCol w="1260000"/>
                <a:gridCol w="1440000"/>
                <a:gridCol w="2700000"/>
              </a:tblGrid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ESTADO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ORIGEM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DESTINO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INÍCIO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MEDIDA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 b="1">
                          <a:solidFill>
                            <a:srgbClr val="00B4D8"/>
                          </a:solidFill>
                        </a:rPr>
                        <a:t>RAZÃO</a:t>
                      </a:r>
                    </a:p>
                  </a:txBody>
                  <a:tcPr>
                    <a:solidFill>
                      <a:srgbClr val="1A3A5C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PANAMA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MPZL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MPZL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15/05 03:05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MIT - 40 NM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CONTROLE DE FLUXO</a:t>
                      </a:r>
                    </a:p>
                  </a:txBody>
                  <a:tcPr>
                    <a:solidFill>
                      <a:srgbClr val="0F2238"/>
                    </a:solidFill>
                  </a:tcPr>
                </a:tc>
              </a:tr>
              <a:tr h="234000"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PANAMA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MPZL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SACF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15/05 11:23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MIT - 20 NM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sz="800">
                          <a:solidFill>
                            <a:srgbClr val="E8EFF8"/>
                          </a:solidFill>
                        </a:rPr>
                        <a:t>ALTA DEMANDA DE CHEGADA</a:t>
                      </a:r>
                    </a:p>
                  </a:txBody>
                  <a:tcPr>
                    <a:solidFill>
                      <a:srgbClr val="0D1B2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5029200"/>
          </a:xfrm>
          <a:prstGeom prst="rect">
            <a:avLst/>
          </a:prstGeom>
          <a:solidFill>
            <a:srgbClr val="0D1B2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00" cy="540000"/>
          </a:xfrm>
          <a:prstGeom prst="rect">
            <a:avLst/>
          </a:prstGeom>
          <a:solidFill>
            <a:srgbClr val="1A3A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44000" cy="5400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51999" y="72000"/>
            <a:ext cx="3600000" cy="540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600" b="1" i="0">
                <a:solidFill>
                  <a:srgbClr val="FFFFFF"/>
                </a:solidFill>
                <a:latin typeface="Calibri"/>
              </a:rPr>
              <a:t>OBSERVAÇÕES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624000" y="144000"/>
            <a:ext cx="2340000" cy="288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900" b="0" i="0">
                <a:solidFill>
                  <a:srgbClr val="8AA3C0"/>
                </a:solidFill>
                <a:latin typeface="Calibri"/>
              </a:rPr>
              <a:t>PANAMA · 15/05/2026</a:t>
            </a:r>
          </a:p>
        </p:txBody>
      </p:sp>
      <p:sp>
        <p:nvSpPr>
          <p:cNvPr id="7" name="Rectangle 6"/>
          <p:cNvSpPr/>
          <p:nvPr/>
        </p:nvSpPr>
        <p:spPr>
          <a:xfrm>
            <a:off x="288000" y="720000"/>
            <a:ext cx="8568000" cy="4021200"/>
          </a:xfrm>
          <a:prstGeom prst="rect">
            <a:avLst/>
          </a:prstGeom>
          <a:solidFill>
            <a:srgbClr val="0F22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288000" y="720000"/>
            <a:ext cx="72000" cy="4021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68000" y="828000"/>
            <a:ext cx="8280000" cy="376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  <a:latin typeface="Calibri"/>
              </a:rPr>
              <a:t>Sem observações.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