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None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03999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5999" cy="503999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16000" y="18000"/>
            <a:ext cx="1800000" cy="503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SPZO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108000"/>
            <a:ext cx="288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108000"/>
            <a:ext cx="1655999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00B4D8"/>
                </a:solidFill>
                <a:latin typeface="Calibri"/>
              </a:rPr>
              <a:t>ATFM · PSAM</a:t>
            </a:r>
          </a:p>
        </p:txBody>
      </p:sp>
      <p:pic>
        <p:nvPicPr>
          <p:cNvPr id="8" name="Picture 7" descr="SPZ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575999"/>
            <a:ext cx="8856000" cy="1872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0995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IMC / 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192932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 / MET Adversa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075907" y="2476799"/>
            <a:ext cx="2864975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 / MET Adversa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4000" y="2739599"/>
            <a:ext cx="396000" cy="522000"/>
          </a:xfrm>
          <a:prstGeom prst="rect">
            <a:avLst/>
          </a:prstGeom>
          <a:solidFill>
            <a:srgbClr val="008A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44000" y="2811599"/>
            <a:ext cx="39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TAF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00" y="2739599"/>
            <a:ext cx="8424000" cy="522000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2000" y="2775599"/>
            <a:ext cx="8388000" cy="46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  <a:latin typeface="Calibri"/>
              </a:rPr>
              <a:t>TAF SPZO 141106Z 1412/1512 28005KT 9999 NSC TX22/1419Z TN02/1511Z TEMPO 1419/1422 01012KT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4000" y="3304799"/>
            <a:ext cx="503999" cy="1616401"/>
          </a:xfrm>
          <a:prstGeom prst="rect">
            <a:avLst/>
          </a:prstGeom>
          <a:solidFill>
            <a:srgbClr val="8A5C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44000" y="3358799"/>
            <a:ext cx="503999" cy="1616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NOTAM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4000" y="3304799"/>
            <a:ext cx="8316001" cy="1616401"/>
          </a:xfrm>
          <a:prstGeom prst="rect">
            <a:avLst/>
          </a:prstGeom>
          <a:solidFill>
            <a:srgbClr val="122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20000" y="3340799"/>
            <a:ext cx="8280000" cy="1562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E8EFF8"/>
                </a:solidFill>
                <a:latin typeface="Calibri"/>
              </a:rPr>
              <a:t>SPZO — A0700/26 NOTAMN Q) SPIM/QOAXX/IV/BO/A/000/999/1332S07156W005 A) SPZO B) 2603051500 C) 2606051800EST D) 1500-1800 E) REF SUP AIP 03/26, CUSCO ACDM PHASE 1 IN FORCE)  05/03/2026 → 05/06/2026</a:t>
            </a:r>
            <a:br/>
            <a:r>
              <a:t>SPZO — A1337/26 NOTAMN Q) SPIM/QMRLT/IV/NBO/A/000/999/1332S07156W005 A) SPZO B) 2604132032 C) 2606012100 E) 180 DEG TURN ON RWY IS NOT ALLOWED IN ORDER TO AVOID ASPHALTIC LAYER DETERIORATION)  13/04/2026 → 01/06/2026</a:t>
            </a:r>
            <a:br/>
            <a:r>
              <a:t>SPZO — A1546/26 NOTAMN Q) SPIM/QSPAH/IV/NBO/AE/000/999/1332S07156W005 A) SPZO B) 2604281400 C) 2605310700 E) AIS/ARO/OMA/TWR/APP/RFFS SER HR 0900-0700)  28/04/2026 → 31/05/2026</a:t>
            </a:r>
            <a:br/>
            <a:r>
              <a:t>SPZO — A1714/26 NOTAMR A1669/26 Q)SPIM/QMTHW/IV/BO/A/000/999/ A)SPZO B)2605112232 C)2605152000 E)WIP ON DTHR RWY 10 PILOTS CTN ON TAX TO LINE UP AND WAIT TO TKOF  11/05/2026 → 15/05/2026</a:t>
            </a:r>
            <a:br/>
            <a:r>
              <a:t>SPZO — A1715/26 NOTAMN Q)SPIM/QMXLT/IV/M/A/000/999/ A)SPZO B)2605112234 C)2605152000 E)HLDG POINT RWY 10 L SIDE CLSD DUE TO WIP  11/05/2026 → 15/05/2026</a:t>
            </a:r>
            <a:br/>
            <a:r>
              <a:t>SPZO — A1716/26 NOTAMN Q)SPIM/QMTCM/IV/NBO/A/000/999/ A)SPZO B)2605112256 C)2605152000 E)DTHR FST 100M RWY 10 DUE TO WIP. DECLARED DIST: RWY 10 TORA 3300M TODA 3300M ASDA 3360M LDA NIL. RWY 28 TORA NIL TODA NIL ASDA NIL LDA 3300M. ALL ACFT EXP DLA FOR TKOF  11/05/2026 → 15/05/2026</a:t>
            </a:r>
            <a:br/>
            <a:r>
              <a:t>SPZO — ---------- A1724/26 NOTAMN Q)SPIM/QWULW/IV/NBO/W/000/005/1328S07203W000 A)SPZO B)2605181100 C)2605311800 D)1100-1800 E)RPAS OPS SURROUNDING CUSCO AD. PREVIOUS COOR WITH CUSCO TWR IS REQUIRED. COORD: 132811S0720313W 133303S0720310W 133301S0715917W 132808S0715921W F)GND G)500FT AGL  18/05/2026 → 31/05/2026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None · 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None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