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9144000" cy="50292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0D1B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16000" cy="50292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36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720000" y="1260000"/>
            <a:ext cx="7704000" cy="198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720000" y="1260000"/>
            <a:ext cx="90000" cy="19800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80000" y="1440000"/>
            <a:ext cx="6984000" cy="43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FFFFFF"/>
                </a:solidFill>
                <a:latin typeface="Calibri"/>
              </a:rPr>
              <a:t>PLANO DE DISTRIBUIÇÃO DE AEROPORTOS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80000" y="1007999"/>
            <a:ext cx="1800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00B4D8"/>
                </a:solidFill>
                <a:latin typeface="Calibri"/>
              </a:rPr>
              <a:t>PDA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80000" y="1980000"/>
            <a:ext cx="6984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00B4D8"/>
                </a:solidFill>
                <a:latin typeface="Calibri"/>
              </a:rPr>
              <a:t>ECUADOR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80000" y="2448000"/>
            <a:ext cx="6984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8AA3C0"/>
                </a:solidFill>
                <a:latin typeface="Calibri"/>
              </a:rPr>
              <a:t>25/05/2026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80000" y="2880000"/>
            <a:ext cx="6984000" cy="18000"/>
          </a:xfrm>
          <a:prstGeom prst="rect">
            <a:avLst/>
          </a:prstGeom>
          <a:solidFill>
            <a:srgbClr val="1E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60000" y="4597200"/>
            <a:ext cx="8424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8AA3C0"/>
                </a:solidFill>
                <a:latin typeface="Calibri"/>
              </a:rPr>
              <a:t>SISTEMA DE GESTÃO DO ESPAÇO AÉREO — SAM/ATFM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F4F7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18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80000"/>
            <a:ext cx="9144000" cy="503999"/>
          </a:xfrm>
          <a:prstGeom prst="rect">
            <a:avLst/>
          </a:prstGeom>
          <a:solidFill>
            <a:srgbClr val="F4F7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80000" y="198000"/>
            <a:ext cx="1800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0D1B2A"/>
                </a:solidFill>
                <a:latin typeface="Calibri"/>
              </a:rPr>
              <a:t>SEGS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60000" y="270000"/>
            <a:ext cx="2880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8AA3C0"/>
                </a:solidFill>
                <a:latin typeface="Calibri"/>
              </a:rPr>
              <a:t>25/05/2026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44000" y="270000"/>
            <a:ext cx="1655999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1" i="0">
                <a:solidFill>
                  <a:srgbClr val="1A6FC4"/>
                </a:solidFill>
                <a:latin typeface="Calibri"/>
              </a:rPr>
              <a:t>ATFM · PSAM</a:t>
            </a:r>
          </a:p>
        </p:txBody>
      </p:sp>
      <p:sp>
        <p:nvSpPr>
          <p:cNvPr id="8" name="Rectangle 7"/>
          <p:cNvSpPr/>
          <p:nvPr/>
        </p:nvSpPr>
        <p:spPr>
          <a:xfrm>
            <a:off x="144000" y="648000"/>
            <a:ext cx="8856000" cy="14400"/>
          </a:xfrm>
          <a:prstGeom prst="rect">
            <a:avLst/>
          </a:prstGeom>
          <a:solidFill>
            <a:srgbClr val="CCD9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9" name="Picture 8" descr="SEG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000" y="720000"/>
            <a:ext cx="8856000" cy="1800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86555" y="2556000"/>
            <a:ext cx="950846" cy="1800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86555" y="2556000"/>
            <a:ext cx="950846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00–07  VMC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151801" y="2556000"/>
            <a:ext cx="950846" cy="1800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151801" y="2556000"/>
            <a:ext cx="950846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08–15  VMC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117048" y="2556000"/>
            <a:ext cx="950846" cy="1800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2117048" y="2556000"/>
            <a:ext cx="950846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16–23  VMC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44000" y="2808000"/>
            <a:ext cx="8856000" cy="50399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144000" y="2808000"/>
            <a:ext cx="64800" cy="503999"/>
          </a:xfrm>
          <a:prstGeom prst="rect">
            <a:avLst/>
          </a:prstGeom>
          <a:solidFill>
            <a:srgbClr val="1A6FC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234000" y="2844000"/>
            <a:ext cx="432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1A6FC4"/>
                </a:solidFill>
                <a:latin typeface="Calibri"/>
              </a:rPr>
              <a:t>TAF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8000" y="2844000"/>
            <a:ext cx="8244000" cy="43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0D1B2A"/>
                </a:solidFill>
                <a:latin typeface="Calibri"/>
              </a:rPr>
              <a:t>Sem Dados Atualizados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44000" y="3347999"/>
            <a:ext cx="8856000" cy="15732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144000" y="3347999"/>
            <a:ext cx="64800" cy="1573201"/>
          </a:xfrm>
          <a:prstGeom prst="rect">
            <a:avLst/>
          </a:prstGeom>
          <a:solidFill>
            <a:srgbClr val="E68A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234000" y="3383999"/>
            <a:ext cx="503999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E68A00"/>
                </a:solidFill>
                <a:latin typeface="Calibri"/>
              </a:rPr>
              <a:t>NOTAM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8000" y="3383999"/>
            <a:ext cx="8244000" cy="15012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0D1B2A"/>
                </a:solidFill>
                <a:latin typeface="Calibri"/>
              </a:rPr>
              <a:t>SEGS — A0577/26 NOTAMR A3235/25 Q) SEFG/QNMAS/IV/BO/AE/000/999/0028S09016W125 A) SEGS B) 2602272100 C) 2605252200 EST E) GLV FREQ 112.3 MHZ CH70X VOR/DME U/S  27/02/2026 → 25/05/2026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F4F7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18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80000"/>
            <a:ext cx="9144000" cy="503999"/>
          </a:xfrm>
          <a:prstGeom prst="rect">
            <a:avLst/>
          </a:prstGeom>
          <a:solidFill>
            <a:srgbClr val="F4F7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80000" y="198000"/>
            <a:ext cx="1800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0D1B2A"/>
                </a:solidFill>
                <a:latin typeface="Calibri"/>
              </a:rPr>
              <a:t>SEGU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60000" y="270000"/>
            <a:ext cx="2880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8AA3C0"/>
                </a:solidFill>
                <a:latin typeface="Calibri"/>
              </a:rPr>
              <a:t>25/05/2026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44000" y="270000"/>
            <a:ext cx="1655999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1" i="0">
                <a:solidFill>
                  <a:srgbClr val="1A6FC4"/>
                </a:solidFill>
                <a:latin typeface="Calibri"/>
              </a:rPr>
              <a:t>ATFM · PSAM</a:t>
            </a:r>
          </a:p>
        </p:txBody>
      </p:sp>
      <p:sp>
        <p:nvSpPr>
          <p:cNvPr id="8" name="Rectangle 7"/>
          <p:cNvSpPr/>
          <p:nvPr/>
        </p:nvSpPr>
        <p:spPr>
          <a:xfrm>
            <a:off x="144000" y="648000"/>
            <a:ext cx="8856000" cy="14400"/>
          </a:xfrm>
          <a:prstGeom prst="rect">
            <a:avLst/>
          </a:prstGeom>
          <a:solidFill>
            <a:srgbClr val="CCD9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9" name="Picture 8" descr="SEGU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000" y="720000"/>
            <a:ext cx="8856000" cy="1800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86555" y="2556000"/>
            <a:ext cx="950846" cy="1800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86555" y="2556000"/>
            <a:ext cx="950846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00–07  VMC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151801" y="2556000"/>
            <a:ext cx="950846" cy="1800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151801" y="2556000"/>
            <a:ext cx="950846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08–15  VMC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117048" y="2556000"/>
            <a:ext cx="950846" cy="1800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2117048" y="2556000"/>
            <a:ext cx="950846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16–23  VMC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44000" y="2808000"/>
            <a:ext cx="8856000" cy="50399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144000" y="2808000"/>
            <a:ext cx="64800" cy="503999"/>
          </a:xfrm>
          <a:prstGeom prst="rect">
            <a:avLst/>
          </a:prstGeom>
          <a:solidFill>
            <a:srgbClr val="1A6FC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234000" y="2844000"/>
            <a:ext cx="432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1A6FC4"/>
                </a:solidFill>
                <a:latin typeface="Calibri"/>
              </a:rPr>
              <a:t>TAF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8000" y="2844000"/>
            <a:ext cx="8244000" cy="43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0D1B2A"/>
                </a:solidFill>
                <a:latin typeface="Calibri"/>
              </a:rPr>
              <a:t>TAF SEGU 241710Z 2418/2518 16008KT 9999 SCT026 SCT100 BECMG 2423/2501 23006KT BKN020 BKN100 BECMG 2511/2513 SCT026 SCT100 TX32/2420Z TN25/2410Z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44000" y="3347999"/>
            <a:ext cx="8856000" cy="15732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144000" y="3347999"/>
            <a:ext cx="64800" cy="1573201"/>
          </a:xfrm>
          <a:prstGeom prst="rect">
            <a:avLst/>
          </a:prstGeom>
          <a:solidFill>
            <a:srgbClr val="E68A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234000" y="3383999"/>
            <a:ext cx="503999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E68A00"/>
                </a:solidFill>
                <a:latin typeface="Calibri"/>
              </a:rPr>
              <a:t>NOTAM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8000" y="3383999"/>
            <a:ext cx="8244000" cy="15012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0D1B2A"/>
                </a:solidFill>
                <a:latin typeface="Calibri"/>
              </a:rPr>
              <a:t>Sem NOTAMs selecionados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F4F7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18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80000"/>
            <a:ext cx="9144000" cy="503999"/>
          </a:xfrm>
          <a:prstGeom prst="rect">
            <a:avLst/>
          </a:prstGeom>
          <a:solidFill>
            <a:srgbClr val="F4F7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80000" y="198000"/>
            <a:ext cx="1800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0D1B2A"/>
                </a:solidFill>
                <a:latin typeface="Calibri"/>
              </a:rPr>
              <a:t>SELT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60000" y="270000"/>
            <a:ext cx="2880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8AA3C0"/>
                </a:solidFill>
                <a:latin typeface="Calibri"/>
              </a:rPr>
              <a:t>25/05/2026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44000" y="270000"/>
            <a:ext cx="1655999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1" i="0">
                <a:solidFill>
                  <a:srgbClr val="1A6FC4"/>
                </a:solidFill>
                <a:latin typeface="Calibri"/>
              </a:rPr>
              <a:t>ATFM · PSAM</a:t>
            </a:r>
          </a:p>
        </p:txBody>
      </p:sp>
      <p:sp>
        <p:nvSpPr>
          <p:cNvPr id="8" name="Rectangle 7"/>
          <p:cNvSpPr/>
          <p:nvPr/>
        </p:nvSpPr>
        <p:spPr>
          <a:xfrm>
            <a:off x="144000" y="648000"/>
            <a:ext cx="8856000" cy="14400"/>
          </a:xfrm>
          <a:prstGeom prst="rect">
            <a:avLst/>
          </a:prstGeom>
          <a:solidFill>
            <a:srgbClr val="CCD9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9" name="Picture 8" descr="SEL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000" y="720000"/>
            <a:ext cx="8856000" cy="1800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86555" y="2556000"/>
            <a:ext cx="950846" cy="1800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86555" y="2556000"/>
            <a:ext cx="950846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00–07  VMC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151801" y="2556000"/>
            <a:ext cx="950846" cy="1800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151801" y="2556000"/>
            <a:ext cx="950846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08–15  VMC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117048" y="2556000"/>
            <a:ext cx="950846" cy="1800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2117048" y="2556000"/>
            <a:ext cx="950846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16–23  VMC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44000" y="2808000"/>
            <a:ext cx="8856000" cy="50399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144000" y="2808000"/>
            <a:ext cx="64800" cy="503999"/>
          </a:xfrm>
          <a:prstGeom prst="rect">
            <a:avLst/>
          </a:prstGeom>
          <a:solidFill>
            <a:srgbClr val="1A6FC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234000" y="2844000"/>
            <a:ext cx="432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1A6FC4"/>
                </a:solidFill>
                <a:latin typeface="Calibri"/>
              </a:rPr>
              <a:t>TAF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8000" y="2844000"/>
            <a:ext cx="8244000" cy="43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0D1B2A"/>
                </a:solidFill>
                <a:latin typeface="Calibri"/>
              </a:rPr>
              <a:t>TAF SELT 241710Z 2418/2518 17015KT 9999 SCT030 BECMG 2500/2502 21006KT FEW010 SCT023 BECMG 2511/2513 SCT030 BECMG 2514/2516 18014KT TX19/2419Z TN09/2411Z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44000" y="3347999"/>
            <a:ext cx="8856000" cy="15732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144000" y="3347999"/>
            <a:ext cx="64800" cy="1573201"/>
          </a:xfrm>
          <a:prstGeom prst="rect">
            <a:avLst/>
          </a:prstGeom>
          <a:solidFill>
            <a:srgbClr val="E68A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234000" y="3383999"/>
            <a:ext cx="503999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E68A00"/>
                </a:solidFill>
                <a:latin typeface="Calibri"/>
              </a:rPr>
              <a:t>NOTAM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8000" y="3383999"/>
            <a:ext cx="8244000" cy="15012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0D1B2A"/>
                </a:solidFill>
                <a:latin typeface="Calibri"/>
              </a:rPr>
              <a:t>SELT — A1141/26 NOTAMR A0219/26 Q)SEFG/QFFCG/IV/NBO/A/000/999/0054S07837W005 A)SELT B)2604231848 C)2607232100 EST E)RFFS DOWNGRADED TO CAT 5  23/04/2026 → 23/07/2026</a:t>
            </a:r>
            <a:br/>
            <a:r>
              <a:rPr sz="800" b="0" i="0">
                <a:solidFill>
                  <a:srgbClr val="0D1B2A"/>
                </a:solidFill>
                <a:latin typeface="Calibri"/>
              </a:rPr>
              <a:t>SELT — A1143/26 NOTAMR A0225/26 Q)SEFG/QPIAU/I/NBO/A/000/999/0054S07837W005 A)SELT B)2604231937 C)2607232000 EST E)IAC 2 - ILS O LOC Y - RWY 19 NOT AVBL REF AIP AD 2 SELT 35.2  23/04/2026 → 23/07/2026</a:t>
            </a:r>
            <a:br/>
            <a:r>
              <a:rPr sz="800" b="0" i="0">
                <a:solidFill>
                  <a:srgbClr val="0D1B2A"/>
                </a:solidFill>
                <a:latin typeface="Calibri"/>
              </a:rPr>
              <a:t>SELT — A1202/26 NOTAMR A0291/26 Q)SEFG/QFUAU/IV/NBO/A/000/999/0054S07837W005 A)SELT B)2604291512 C)2607302100 EST E)FUEL NOT AVBL  29/04/2026 → 30/07/2026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F4F7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18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80000"/>
            <a:ext cx="9144000" cy="503999"/>
          </a:xfrm>
          <a:prstGeom prst="rect">
            <a:avLst/>
          </a:prstGeom>
          <a:solidFill>
            <a:srgbClr val="F4F7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80000" y="198000"/>
            <a:ext cx="1800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0D1B2A"/>
                </a:solidFill>
                <a:latin typeface="Calibri"/>
              </a:rPr>
              <a:t>SEMT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60000" y="270000"/>
            <a:ext cx="2880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8AA3C0"/>
                </a:solidFill>
                <a:latin typeface="Calibri"/>
              </a:rPr>
              <a:t>25/05/2026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44000" y="270000"/>
            <a:ext cx="1655999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1" i="0">
                <a:solidFill>
                  <a:srgbClr val="1A6FC4"/>
                </a:solidFill>
                <a:latin typeface="Calibri"/>
              </a:rPr>
              <a:t>ATFM · PSAM</a:t>
            </a:r>
          </a:p>
        </p:txBody>
      </p:sp>
      <p:sp>
        <p:nvSpPr>
          <p:cNvPr id="8" name="Rectangle 7"/>
          <p:cNvSpPr/>
          <p:nvPr/>
        </p:nvSpPr>
        <p:spPr>
          <a:xfrm>
            <a:off x="144000" y="648000"/>
            <a:ext cx="8856000" cy="14400"/>
          </a:xfrm>
          <a:prstGeom prst="rect">
            <a:avLst/>
          </a:prstGeom>
          <a:solidFill>
            <a:srgbClr val="CCD9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9" name="Picture 8" descr="SEM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000" y="720000"/>
            <a:ext cx="8856000" cy="1800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86555" y="2556000"/>
            <a:ext cx="950846" cy="1800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86555" y="2556000"/>
            <a:ext cx="950846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00–07  VMC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151801" y="2556000"/>
            <a:ext cx="950846" cy="1800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151801" y="2556000"/>
            <a:ext cx="950846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08–15  VMC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117048" y="2556000"/>
            <a:ext cx="950846" cy="1800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2117048" y="2556000"/>
            <a:ext cx="950846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16–23  VMC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44000" y="2808000"/>
            <a:ext cx="8856000" cy="50399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144000" y="2808000"/>
            <a:ext cx="64800" cy="503999"/>
          </a:xfrm>
          <a:prstGeom prst="rect">
            <a:avLst/>
          </a:prstGeom>
          <a:solidFill>
            <a:srgbClr val="1A6FC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234000" y="2844000"/>
            <a:ext cx="432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1A6FC4"/>
                </a:solidFill>
                <a:latin typeface="Calibri"/>
              </a:rPr>
              <a:t>TAF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8000" y="2844000"/>
            <a:ext cx="8244000" cy="43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0D1B2A"/>
                </a:solidFill>
                <a:latin typeface="Calibri"/>
              </a:rPr>
              <a:t>TAF SEMT 241710Z 2418/2518 30008KT 9999 SCT026 BECMG 2423/2501 18007KT TX31/2420Z TN24/2410Z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44000" y="3347999"/>
            <a:ext cx="8856000" cy="15732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144000" y="3347999"/>
            <a:ext cx="64800" cy="1573201"/>
          </a:xfrm>
          <a:prstGeom prst="rect">
            <a:avLst/>
          </a:prstGeom>
          <a:solidFill>
            <a:srgbClr val="E68A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234000" y="3383999"/>
            <a:ext cx="503999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E68A00"/>
                </a:solidFill>
                <a:latin typeface="Calibri"/>
              </a:rPr>
              <a:t>NOTAM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8000" y="3383999"/>
            <a:ext cx="8244000" cy="15012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0D1B2A"/>
                </a:solidFill>
                <a:latin typeface="Calibri"/>
              </a:rPr>
              <a:t>SEMT — A0915/26 NOTAMR A3525/25 Q) SEFG/QISAS/I/NBO/A/000/999/0057S08041W005 A) SEMT B) 2603301702 C) 2606261900 EST E) RWY 24 ILS CAT I U/S  30/03/2026 → 26/06/2026</a:t>
            </a:r>
            <a:br/>
            <a:r>
              <a:rPr sz="800" b="0" i="0">
                <a:solidFill>
                  <a:srgbClr val="0D1B2A"/>
                </a:solidFill>
                <a:latin typeface="Calibri"/>
              </a:rPr>
              <a:t>SEMT — A0916/26 NOTAMR A3526/25 Q) SEFG/QCAAS/IV/B/AE/000/999/0057S08041W005 A) SEMT B) 2603301705 C) 2606261900 EST E) APP FREQ 123.1 MHZ ALTERNATE U/S, REF AIP AD2 SEMT AD 2.18  30/03/2026 → 26/06/2026</a:t>
            </a:r>
            <a:br/>
            <a:r>
              <a:rPr sz="800" b="0" i="0">
                <a:solidFill>
                  <a:srgbClr val="0D1B2A"/>
                </a:solidFill>
                <a:latin typeface="Calibri"/>
              </a:rPr>
              <a:t>SEMT — A0917/26 NOTAMR A3527/25 Q) SEFG/QCAAS/IV/B/AE/000/999/0057S08041W005 A) SEMT B) 2603301705 C) 2606261900 EST E) TWR FREQ 119.0 MHZ ALTERNATE U/S, REF AIP AD2 SEMT 2.18  30/03/2026 → 26/06/2026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F4F7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18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80000"/>
            <a:ext cx="9144000" cy="503999"/>
          </a:xfrm>
          <a:prstGeom prst="rect">
            <a:avLst/>
          </a:prstGeom>
          <a:solidFill>
            <a:srgbClr val="F4F7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80000" y="198000"/>
            <a:ext cx="1800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0D1B2A"/>
                </a:solidFill>
                <a:latin typeface="Calibri"/>
              </a:rPr>
              <a:t>SEQM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60000" y="270000"/>
            <a:ext cx="2880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8AA3C0"/>
                </a:solidFill>
                <a:latin typeface="Calibri"/>
              </a:rPr>
              <a:t>25/05/2026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44000" y="270000"/>
            <a:ext cx="1655999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1" i="0">
                <a:solidFill>
                  <a:srgbClr val="1A6FC4"/>
                </a:solidFill>
                <a:latin typeface="Calibri"/>
              </a:rPr>
              <a:t>ATFM · PSAM</a:t>
            </a:r>
          </a:p>
        </p:txBody>
      </p:sp>
      <p:sp>
        <p:nvSpPr>
          <p:cNvPr id="8" name="Rectangle 7"/>
          <p:cNvSpPr/>
          <p:nvPr/>
        </p:nvSpPr>
        <p:spPr>
          <a:xfrm>
            <a:off x="144000" y="648000"/>
            <a:ext cx="8856000" cy="14400"/>
          </a:xfrm>
          <a:prstGeom prst="rect">
            <a:avLst/>
          </a:prstGeom>
          <a:solidFill>
            <a:srgbClr val="CCD9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9" name="Picture 8" descr="SEQ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000" y="720000"/>
            <a:ext cx="8856000" cy="1800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86555" y="2556000"/>
            <a:ext cx="950846" cy="1800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86555" y="2556000"/>
            <a:ext cx="950846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00–07  VMC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151801" y="2556000"/>
            <a:ext cx="950846" cy="1800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151801" y="2556000"/>
            <a:ext cx="950846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08–15  VMC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117048" y="2556000"/>
            <a:ext cx="950846" cy="1800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2117048" y="2556000"/>
            <a:ext cx="950846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16–23  VMC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44000" y="2808000"/>
            <a:ext cx="8856000" cy="50399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144000" y="2808000"/>
            <a:ext cx="64800" cy="503999"/>
          </a:xfrm>
          <a:prstGeom prst="rect">
            <a:avLst/>
          </a:prstGeom>
          <a:solidFill>
            <a:srgbClr val="1A6FC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234000" y="2844000"/>
            <a:ext cx="432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1A6FC4"/>
                </a:solidFill>
                <a:latin typeface="Calibri"/>
              </a:rPr>
              <a:t>TAF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8000" y="2844000"/>
            <a:ext cx="8244000" cy="43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0D1B2A"/>
                </a:solidFill>
                <a:latin typeface="Calibri"/>
              </a:rPr>
              <a:t>TAF SEQM 241710Z 2418/2518 34008KT 9999 SCT033 BECMG 2500/2502 04004KT FEW010 SCT030 BECMG 2506/2508 BKN005 TEMPO 2509/2512 6000 BCFG BECMG 2513/2515 SCT030 TX26/2419Z TN11/2411Z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44000" y="3347999"/>
            <a:ext cx="8856000" cy="15732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144000" y="3347999"/>
            <a:ext cx="64800" cy="1573201"/>
          </a:xfrm>
          <a:prstGeom prst="rect">
            <a:avLst/>
          </a:prstGeom>
          <a:solidFill>
            <a:srgbClr val="E68A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234000" y="3383999"/>
            <a:ext cx="503999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E68A00"/>
                </a:solidFill>
                <a:latin typeface="Calibri"/>
              </a:rPr>
              <a:t>NOTAM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8000" y="3383999"/>
            <a:ext cx="8244000" cy="15012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0D1B2A"/>
                </a:solidFill>
                <a:latin typeface="Calibri"/>
              </a:rPr>
              <a:t>SEQM — A0925/26 NOTAMR A0600/26 Q) SEFG/QNBAS/IV/BO/AE/000/999/0010N07804W050 A) SEQM B) 2603311520 C) 2606301800 EST E) NDB OLM FREQ 400 MHZ U/S  31/03/2026 → 30/06/2026</a:t>
            </a:r>
            <a:br/>
            <a:r>
              <a:rPr sz="800" b="0" i="0">
                <a:solidFill>
                  <a:srgbClr val="0D1B2A"/>
                </a:solidFill>
                <a:latin typeface="Calibri"/>
              </a:rPr>
              <a:t>SEQM — A0452/26 NOTAMN Q) SEFG/QMRLC/IV/NBO/A/000/999/0007S07821W005 A) SEQM B) 2604110700 C) 2606061900 D) APR 11, MAY 09,16,30, JUN 06 BTN 0700-1900 E) RWY 18/36 CLSD DUE MAINT. AUTH HEL OPS  11/04/2026 → 06/06/2026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F4F7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18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80000"/>
            <a:ext cx="9144000" cy="503999"/>
          </a:xfrm>
          <a:prstGeom prst="rect">
            <a:avLst/>
          </a:prstGeom>
          <a:solidFill>
            <a:srgbClr val="F4F7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80000" y="198000"/>
            <a:ext cx="1800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0D1B2A"/>
                </a:solidFill>
                <a:latin typeface="Calibri"/>
              </a:rPr>
              <a:t>SEST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60000" y="270000"/>
            <a:ext cx="2880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8AA3C0"/>
                </a:solidFill>
                <a:latin typeface="Calibri"/>
              </a:rPr>
              <a:t>25/05/2026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44000" y="270000"/>
            <a:ext cx="1655999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1" i="0">
                <a:solidFill>
                  <a:srgbClr val="1A6FC4"/>
                </a:solidFill>
                <a:latin typeface="Calibri"/>
              </a:rPr>
              <a:t>ATFM · PSAM</a:t>
            </a:r>
          </a:p>
        </p:txBody>
      </p:sp>
      <p:sp>
        <p:nvSpPr>
          <p:cNvPr id="8" name="Rectangle 7"/>
          <p:cNvSpPr/>
          <p:nvPr/>
        </p:nvSpPr>
        <p:spPr>
          <a:xfrm>
            <a:off x="144000" y="648000"/>
            <a:ext cx="8856000" cy="14400"/>
          </a:xfrm>
          <a:prstGeom prst="rect">
            <a:avLst/>
          </a:prstGeom>
          <a:solidFill>
            <a:srgbClr val="CCD9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9" name="Picture 8" descr="SES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000" y="720000"/>
            <a:ext cx="8856000" cy="1800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86555" y="2556000"/>
            <a:ext cx="950846" cy="1800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86555" y="2556000"/>
            <a:ext cx="950846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00–07  VMC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151801" y="2556000"/>
            <a:ext cx="950846" cy="1800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151801" y="2556000"/>
            <a:ext cx="950846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08–15  VMC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117048" y="2556000"/>
            <a:ext cx="950846" cy="1800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2117048" y="2556000"/>
            <a:ext cx="950846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16–23  VMC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44000" y="2808000"/>
            <a:ext cx="8856000" cy="50399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144000" y="2808000"/>
            <a:ext cx="64800" cy="503999"/>
          </a:xfrm>
          <a:prstGeom prst="rect">
            <a:avLst/>
          </a:prstGeom>
          <a:solidFill>
            <a:srgbClr val="1A6FC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234000" y="2844000"/>
            <a:ext cx="432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1A6FC4"/>
                </a:solidFill>
                <a:latin typeface="Calibri"/>
              </a:rPr>
              <a:t>TAF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8000" y="2844000"/>
            <a:ext cx="8244000" cy="43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0D1B2A"/>
                </a:solidFill>
                <a:latin typeface="Calibri"/>
              </a:rPr>
              <a:t>Sem Dados Atualizados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44000" y="3347999"/>
            <a:ext cx="8856000" cy="15732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144000" y="3347999"/>
            <a:ext cx="64800" cy="1573201"/>
          </a:xfrm>
          <a:prstGeom prst="rect">
            <a:avLst/>
          </a:prstGeom>
          <a:solidFill>
            <a:srgbClr val="E68A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234000" y="3383999"/>
            <a:ext cx="503999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E68A00"/>
                </a:solidFill>
                <a:latin typeface="Calibri"/>
              </a:rPr>
              <a:t>NOTAM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8000" y="3383999"/>
            <a:ext cx="8244000" cy="15012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0D1B2A"/>
                </a:solidFill>
                <a:latin typeface="Calibri"/>
              </a:rPr>
              <a:t>SEST — C1086/21 NOTAMN Q) SEFG/QNDAS/IV/BO/AE/000/999/0054S08937W125 A) SEST B) 2109241745 C) 2110251800 EST E) SCV DME CH78X U/S  24/09/2021 → 25/10/2021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0D1B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54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44000" cy="5400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51999" y="72000"/>
            <a:ext cx="3600000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  <a:latin typeface="Calibri"/>
              </a:rPr>
              <a:t>MEDIDAS ATFM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624000" y="144000"/>
            <a:ext cx="2340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8AA3C0"/>
                </a:solidFill>
                <a:latin typeface="Calibri"/>
              </a:rPr>
              <a:t>ECUADOR · 25/05/2026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0000" y="1080000"/>
            <a:ext cx="8424000" cy="72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8AA3C0"/>
                </a:solidFill>
                <a:latin typeface="Calibri"/>
              </a:rPr>
              <a:t>Nenhuma medida ATFM registrada.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0D1B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54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44000" cy="5400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51999" y="72000"/>
            <a:ext cx="3600000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  <a:latin typeface="Calibri"/>
              </a:rPr>
              <a:t>OBSERVAÇÕES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624000" y="144000"/>
            <a:ext cx="2340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8AA3C0"/>
                </a:solidFill>
                <a:latin typeface="Calibri"/>
              </a:rPr>
              <a:t>ECUADOR · 25/05/2026</a:t>
            </a:r>
          </a:p>
        </p:txBody>
      </p:sp>
      <p:sp>
        <p:nvSpPr>
          <p:cNvPr id="7" name="Rectangle 6"/>
          <p:cNvSpPr/>
          <p:nvPr/>
        </p:nvSpPr>
        <p:spPr>
          <a:xfrm>
            <a:off x="288000" y="720000"/>
            <a:ext cx="8568000" cy="4021200"/>
          </a:xfrm>
          <a:prstGeom prst="rect">
            <a:avLst/>
          </a:prstGeom>
          <a:solidFill>
            <a:srgbClr val="0F22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288000" y="720000"/>
            <a:ext cx="72000" cy="40212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68000" y="828000"/>
            <a:ext cx="8280000" cy="376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  <a:latin typeface="Calibri"/>
              </a:rPr>
              <a:t>VA CLD VOLCANO SANGAY 1502-09 PSN S0200 W07820 WI S0200 W07820 -</a:t>
            </a:r>
            <a:br/>
            <a:r>
              <a:rPr sz="1100" b="0" i="0">
                <a:solidFill>
                  <a:srgbClr val="FFFFFF"/>
                </a:solidFill>
                <a:latin typeface="Calibri"/>
              </a:rPr>
              <a:t>S0216 W07819 - S0216 W07825 - S0201 W07820 - S0200 W07820 SFC/FL200</a:t>
            </a:r>
            <a:br/>
            <a:r>
              <a:rPr sz="1100" b="0" i="0">
                <a:solidFill>
                  <a:srgbClr val="FFFFFF"/>
                </a:solidFill>
                <a:latin typeface="Calibri"/>
              </a:rPr>
              <a:t>MOV S 15KT . AWY RESTRICTION AND ALTERNATE RTE WILL BE NOTIFIED BY</a:t>
            </a:r>
            <a:br/>
            <a:r>
              <a:rPr sz="1100" b="0" i="0">
                <a:solidFill>
                  <a:srgbClr val="FFFFFF"/>
                </a:solidFill>
                <a:latin typeface="Calibri"/>
              </a:rPr>
              <a:t>ATC</a:t>
            </a:r>
            <a:br/>
            <a:r>
              <a:rPr sz="1100" b="0" i="0">
                <a:solidFill>
                  <a:srgbClr val="FFFFFF"/>
                </a:solidFill>
                <a:latin typeface="Calibri"/>
              </a:rPr>
              <a:t>F)FL170 G)FL200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