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</p:sldIdLst>
  <p:sldSz cx="9144000" cy="50292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029200"/>
          </a:xfrm>
          <a:prstGeom prst="rect">
            <a:avLst/>
          </a:prstGeom>
          <a:solidFill>
            <a:srgbClr val="0D1B2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216000" cy="5029200"/>
          </a:xfrm>
          <a:prstGeom prst="rect">
            <a:avLst/>
          </a:prstGeom>
          <a:solidFill>
            <a:srgbClr val="00B4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9144000" cy="360000"/>
          </a:xfrm>
          <a:prstGeom prst="rect">
            <a:avLst/>
          </a:prstGeom>
          <a:solidFill>
            <a:srgbClr val="1A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720000" y="1260000"/>
            <a:ext cx="7704000" cy="1980000"/>
          </a:xfrm>
          <a:prstGeom prst="rect">
            <a:avLst/>
          </a:prstGeom>
          <a:solidFill>
            <a:srgbClr val="1A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720000" y="1260000"/>
            <a:ext cx="90000" cy="1980000"/>
          </a:xfrm>
          <a:prstGeom prst="rect">
            <a:avLst/>
          </a:prstGeom>
          <a:solidFill>
            <a:srgbClr val="00B4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1080000" y="1440000"/>
            <a:ext cx="6984000" cy="43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000" b="1" i="0">
                <a:solidFill>
                  <a:srgbClr val="FFFFFF"/>
                </a:solidFill>
                <a:latin typeface="Calibri"/>
              </a:rPr>
              <a:t>PLANO DE DISTRIBUIÇÃO DE AEROPORTOS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080000" y="1007999"/>
            <a:ext cx="1800000" cy="36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00B4D8"/>
                </a:solidFill>
                <a:latin typeface="Calibri"/>
              </a:rPr>
              <a:t>PDA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080000" y="1980000"/>
            <a:ext cx="6984000" cy="36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800" b="1" i="0">
                <a:solidFill>
                  <a:srgbClr val="00B4D8"/>
                </a:solidFill>
                <a:latin typeface="Calibri"/>
              </a:rPr>
              <a:t>ECUADOR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80000" y="2448000"/>
            <a:ext cx="6984000" cy="28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0" i="0">
                <a:solidFill>
                  <a:srgbClr val="8AA3C0"/>
                </a:solidFill>
                <a:latin typeface="Calibri"/>
              </a:rPr>
              <a:t>23/05/2026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080000" y="2880000"/>
            <a:ext cx="6984000" cy="18000"/>
          </a:xfrm>
          <a:prstGeom prst="rect">
            <a:avLst/>
          </a:prstGeom>
          <a:solidFill>
            <a:srgbClr val="1E3A5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360000" y="4597200"/>
            <a:ext cx="8424000" cy="28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8AA3C0"/>
                </a:solidFill>
                <a:latin typeface="Calibri"/>
              </a:rPr>
              <a:t>SISTEMA DE GESTÃO DO ESPAÇO AÉREO — SAM/ATFM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029200"/>
          </a:xfrm>
          <a:prstGeom prst="rect">
            <a:avLst/>
          </a:prstGeom>
          <a:solidFill>
            <a:srgbClr val="F4F7F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00" cy="180000"/>
          </a:xfrm>
          <a:prstGeom prst="rect">
            <a:avLst/>
          </a:prstGeom>
          <a:solidFill>
            <a:srgbClr val="1A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180000"/>
            <a:ext cx="9144000" cy="503999"/>
          </a:xfrm>
          <a:prstGeom prst="rect">
            <a:avLst/>
          </a:prstGeom>
          <a:solidFill>
            <a:srgbClr val="F4F7F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180000" y="198000"/>
            <a:ext cx="1800000" cy="32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000" b="1" i="0">
                <a:solidFill>
                  <a:srgbClr val="0D1B2A"/>
                </a:solidFill>
                <a:latin typeface="Calibri"/>
              </a:rPr>
              <a:t>SEGU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160000" y="270000"/>
            <a:ext cx="2880000" cy="21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8AA3C0"/>
                </a:solidFill>
                <a:latin typeface="Calibri"/>
              </a:rPr>
              <a:t>23/05/2026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44000" y="270000"/>
            <a:ext cx="1655999" cy="21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900" b="1" i="0">
                <a:solidFill>
                  <a:srgbClr val="1A6FC4"/>
                </a:solidFill>
                <a:latin typeface="Calibri"/>
              </a:rPr>
              <a:t>ATFM · PSAM</a:t>
            </a:r>
          </a:p>
        </p:txBody>
      </p:sp>
      <p:sp>
        <p:nvSpPr>
          <p:cNvPr id="8" name="Rectangle 7"/>
          <p:cNvSpPr/>
          <p:nvPr/>
        </p:nvSpPr>
        <p:spPr>
          <a:xfrm>
            <a:off x="144000" y="648000"/>
            <a:ext cx="8856000" cy="14400"/>
          </a:xfrm>
          <a:prstGeom prst="rect">
            <a:avLst/>
          </a:prstGeom>
          <a:solidFill>
            <a:srgbClr val="CCD9E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9" name="Picture 8" descr="SEGU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4000" y="720000"/>
            <a:ext cx="8856000" cy="180000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309957" y="2556000"/>
            <a:ext cx="2868575" cy="1800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309957" y="2556000"/>
            <a:ext cx="2868575" cy="18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700" b="1" i="0">
                <a:solidFill>
                  <a:srgbClr val="0D1B2A"/>
                </a:solidFill>
                <a:latin typeface="Calibri"/>
              </a:rPr>
              <a:t>00–07  VMC</a:t>
            </a:r>
          </a:p>
        </p:txBody>
      </p:sp>
      <p:sp>
        <p:nvSpPr>
          <p:cNvPr id="12" name="Rectangle 11"/>
          <p:cNvSpPr/>
          <p:nvPr/>
        </p:nvSpPr>
        <p:spPr>
          <a:xfrm>
            <a:off x="3192932" y="2556000"/>
            <a:ext cx="2868575" cy="1800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3192932" y="2556000"/>
            <a:ext cx="2868575" cy="18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700" b="1" i="0">
                <a:solidFill>
                  <a:srgbClr val="0D1B2A"/>
                </a:solidFill>
                <a:latin typeface="Calibri"/>
              </a:rPr>
              <a:t>08–15  VMC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075907" y="2556000"/>
            <a:ext cx="2868575" cy="1800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6075907" y="2556000"/>
            <a:ext cx="2868575" cy="18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700" b="1" i="0">
                <a:solidFill>
                  <a:srgbClr val="0D1B2A"/>
                </a:solidFill>
                <a:latin typeface="Calibri"/>
              </a:rPr>
              <a:t>16–23  VMC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44000" y="2808000"/>
            <a:ext cx="8856000" cy="503999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Rectangle 16"/>
          <p:cNvSpPr/>
          <p:nvPr/>
        </p:nvSpPr>
        <p:spPr>
          <a:xfrm>
            <a:off x="144000" y="2808000"/>
            <a:ext cx="64800" cy="503999"/>
          </a:xfrm>
          <a:prstGeom prst="rect">
            <a:avLst/>
          </a:prstGeom>
          <a:solidFill>
            <a:srgbClr val="1A6FC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234000" y="2844000"/>
            <a:ext cx="432000" cy="21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1" i="0">
                <a:solidFill>
                  <a:srgbClr val="1A6FC4"/>
                </a:solidFill>
                <a:latin typeface="Calibri"/>
              </a:rPr>
              <a:t>TAF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48000" y="2844000"/>
            <a:ext cx="8244000" cy="431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0D1B2A"/>
                </a:solidFill>
                <a:latin typeface="Calibri"/>
              </a:rPr>
              <a:t>TAF SEGU 221710Z 2218/2318 17016KT 9999 FEW026 BECMG 2300/2302 22006KT FEW010 SCT026 BECMG 2312/2314 SCT026 TX32/2220Z TN24/2310Z</a:t>
            </a:r>
          </a:p>
        </p:txBody>
      </p:sp>
      <p:sp>
        <p:nvSpPr>
          <p:cNvPr id="20" name="Rectangle 19"/>
          <p:cNvSpPr/>
          <p:nvPr/>
        </p:nvSpPr>
        <p:spPr>
          <a:xfrm>
            <a:off x="144000" y="3347999"/>
            <a:ext cx="8856000" cy="1573201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ectangle 20"/>
          <p:cNvSpPr/>
          <p:nvPr/>
        </p:nvSpPr>
        <p:spPr>
          <a:xfrm>
            <a:off x="144000" y="3347999"/>
            <a:ext cx="64800" cy="1573201"/>
          </a:xfrm>
          <a:prstGeom prst="rect">
            <a:avLst/>
          </a:prstGeom>
          <a:solidFill>
            <a:srgbClr val="E68A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234000" y="3383999"/>
            <a:ext cx="503999" cy="251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1" i="0">
                <a:solidFill>
                  <a:srgbClr val="E68A00"/>
                </a:solidFill>
                <a:latin typeface="Calibri"/>
              </a:rPr>
              <a:t>NOTAM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648000" y="3383999"/>
            <a:ext cx="8244000" cy="150120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0D1B2A"/>
                </a:solidFill>
                <a:latin typeface="Calibri"/>
              </a:rPr>
              <a:t>SEGU — A3421/25 NOTAMN Q) SEFG/QPICH/I/NBO/A/000/999/0209S07953W005 A) SEGU B) 2512181415 C) PERM E) IN RNAV IAC 1F - RNP RWY 21 IN APCH DIRECTA RWY 21 NEW VALUES OF OCA(H) AND VIS LNAV OCA(H) 610'(597') CON SALS: VIS - 2500M SIN SALS: VIS - 2700M RMK: NO AUTH CIRCULACION AL W DEL AD REF AIP PAGINA AD 2 SEGU 36.1-1  18/12/2025 → </a:t>
            </a:r>
            <a:br/>
            <a:r>
              <a:rPr sz="800" b="0" i="0">
                <a:solidFill>
                  <a:srgbClr val="0D1B2A"/>
                </a:solidFill>
                <a:latin typeface="Calibri"/>
              </a:rPr>
              <a:t>SEGU — A1073/26 NOTAMN Q) SEFG/QPDXX/I/BO/A/000/999/0209S07953W005 A) SEGU B) 2605140000 C) 2605282359 E) TRIGGER NOTAM - PERM AIRAC AIP SUP 02/26 WEF 14 MAY 26 STANDARDIZED ARR PROC(STAR), STANDARDIZED DEP RNAV(RNAV SID) , STANDARDIZED ARR RNAV(RNAV STAR) AND RNAV IAC FOR THE JOSE JOAQUIN DE OLMEDO INTERNATIONAL AIRPORT IN GUAYAQUIL  14/05/2026 → 28/05/2026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029200"/>
          </a:xfrm>
          <a:prstGeom prst="rect">
            <a:avLst/>
          </a:prstGeom>
          <a:solidFill>
            <a:srgbClr val="F4F7F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00" cy="180000"/>
          </a:xfrm>
          <a:prstGeom prst="rect">
            <a:avLst/>
          </a:prstGeom>
          <a:solidFill>
            <a:srgbClr val="1A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180000"/>
            <a:ext cx="9144000" cy="503999"/>
          </a:xfrm>
          <a:prstGeom prst="rect">
            <a:avLst/>
          </a:prstGeom>
          <a:solidFill>
            <a:srgbClr val="F4F7F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180000" y="198000"/>
            <a:ext cx="1800000" cy="32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000" b="1" i="0">
                <a:solidFill>
                  <a:srgbClr val="0D1B2A"/>
                </a:solidFill>
                <a:latin typeface="Calibri"/>
              </a:rPr>
              <a:t>SEQM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160000" y="270000"/>
            <a:ext cx="2880000" cy="21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8AA3C0"/>
                </a:solidFill>
                <a:latin typeface="Calibri"/>
              </a:rPr>
              <a:t>23/05/2026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44000" y="270000"/>
            <a:ext cx="1655999" cy="21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900" b="1" i="0">
                <a:solidFill>
                  <a:srgbClr val="1A6FC4"/>
                </a:solidFill>
                <a:latin typeface="Calibri"/>
              </a:rPr>
              <a:t>ATFM · PSAM</a:t>
            </a:r>
          </a:p>
        </p:txBody>
      </p:sp>
      <p:sp>
        <p:nvSpPr>
          <p:cNvPr id="8" name="Rectangle 7"/>
          <p:cNvSpPr/>
          <p:nvPr/>
        </p:nvSpPr>
        <p:spPr>
          <a:xfrm>
            <a:off x="144000" y="648000"/>
            <a:ext cx="8856000" cy="14400"/>
          </a:xfrm>
          <a:prstGeom prst="rect">
            <a:avLst/>
          </a:prstGeom>
          <a:solidFill>
            <a:srgbClr val="CCD9E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9" name="Picture 8" descr="SEQM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4000" y="720000"/>
            <a:ext cx="8856000" cy="180000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309957" y="2556000"/>
            <a:ext cx="2868575" cy="1800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309957" y="2556000"/>
            <a:ext cx="2868575" cy="18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700" b="1" i="0">
                <a:solidFill>
                  <a:srgbClr val="0D1B2A"/>
                </a:solidFill>
                <a:latin typeface="Calibri"/>
              </a:rPr>
              <a:t>00–07  VMC</a:t>
            </a:r>
          </a:p>
        </p:txBody>
      </p:sp>
      <p:sp>
        <p:nvSpPr>
          <p:cNvPr id="12" name="Rectangle 11"/>
          <p:cNvSpPr/>
          <p:nvPr/>
        </p:nvSpPr>
        <p:spPr>
          <a:xfrm>
            <a:off x="3192932" y="2556000"/>
            <a:ext cx="2868575" cy="1800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3192932" y="2556000"/>
            <a:ext cx="2868575" cy="18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700" b="1" i="0">
                <a:solidFill>
                  <a:srgbClr val="0D1B2A"/>
                </a:solidFill>
                <a:latin typeface="Calibri"/>
              </a:rPr>
              <a:t>08–15  VMC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075907" y="2556000"/>
            <a:ext cx="2868575" cy="1800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6075907" y="2556000"/>
            <a:ext cx="2868575" cy="18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700" b="1" i="0">
                <a:solidFill>
                  <a:srgbClr val="0D1B2A"/>
                </a:solidFill>
                <a:latin typeface="Calibri"/>
              </a:rPr>
              <a:t>16–23  VMC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44000" y="2808000"/>
            <a:ext cx="8856000" cy="503999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Rectangle 16"/>
          <p:cNvSpPr/>
          <p:nvPr/>
        </p:nvSpPr>
        <p:spPr>
          <a:xfrm>
            <a:off x="144000" y="2808000"/>
            <a:ext cx="64800" cy="503999"/>
          </a:xfrm>
          <a:prstGeom prst="rect">
            <a:avLst/>
          </a:prstGeom>
          <a:solidFill>
            <a:srgbClr val="1A6FC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234000" y="2844000"/>
            <a:ext cx="432000" cy="21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1" i="0">
                <a:solidFill>
                  <a:srgbClr val="1A6FC4"/>
                </a:solidFill>
                <a:latin typeface="Calibri"/>
              </a:rPr>
              <a:t>TAF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48000" y="2844000"/>
            <a:ext cx="8244000" cy="431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0D1B2A"/>
                </a:solidFill>
                <a:latin typeface="Calibri"/>
              </a:rPr>
              <a:t>TAF SEQM 221710Z 2218/2318 36013KT 9999 SCT030 TEMPO 2220/2223 SHRA SCT026TCU BKN033 BECMG 2300/2302 02004KT FEW010 SCT023 TEMPO 2306/2309 5000 BCFG BKN003 BECMG 2312/2314 SCT030 TX25/2219Z TN12/2311Z</a:t>
            </a:r>
          </a:p>
        </p:txBody>
      </p:sp>
      <p:sp>
        <p:nvSpPr>
          <p:cNvPr id="20" name="Rectangle 19"/>
          <p:cNvSpPr/>
          <p:nvPr/>
        </p:nvSpPr>
        <p:spPr>
          <a:xfrm>
            <a:off x="144000" y="3347999"/>
            <a:ext cx="8856000" cy="1573201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ectangle 20"/>
          <p:cNvSpPr/>
          <p:nvPr/>
        </p:nvSpPr>
        <p:spPr>
          <a:xfrm>
            <a:off x="144000" y="3347999"/>
            <a:ext cx="64800" cy="1573201"/>
          </a:xfrm>
          <a:prstGeom prst="rect">
            <a:avLst/>
          </a:prstGeom>
          <a:solidFill>
            <a:srgbClr val="E68A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234000" y="3383999"/>
            <a:ext cx="503999" cy="251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1" i="0">
                <a:solidFill>
                  <a:srgbClr val="E68A00"/>
                </a:solidFill>
                <a:latin typeface="Calibri"/>
              </a:rPr>
              <a:t>NOTAM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648000" y="3383999"/>
            <a:ext cx="8244000" cy="150120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0D1B2A"/>
                </a:solidFill>
                <a:latin typeface="Calibri"/>
              </a:rPr>
              <a:t>SEQM — A0925/26 NOTAMR A0600/26 Q) SEFG/QNBAS/IV/BO/AE/000/999/0010N07804W050 A) SEQM B) 2603311520 C) 2606301800 EST E) NDB OLM FREQ 400 MHZ U/S  31/03/2026 → 30/06/2026</a:t>
            </a:r>
            <a:br/>
            <a:r>
              <a:rPr sz="800" b="0" i="0">
                <a:solidFill>
                  <a:srgbClr val="0D1B2A"/>
                </a:solidFill>
                <a:latin typeface="Calibri"/>
              </a:rPr>
              <a:t>SEQM — A0452/26 NOTAMN Q) SEFG/QMRLC/IV/NBO/A/000/999/0007S07821W005 A) SEQM B) 2604110700 C) 2606061900 D) APR 11, MAY 09,16,30, JUN 06 BTN 0700-1900 E) RWY 18/36 CLSD DUE MAINT. AUTH HEL OPS  11/04/2026 → 06/06/2026</a:t>
            </a:r>
            <a:br/>
            <a:r>
              <a:rPr sz="800" b="0" i="0">
                <a:solidFill>
                  <a:srgbClr val="0D1B2A"/>
                </a:solidFill>
                <a:latin typeface="Calibri"/>
              </a:rPr>
              <a:t>SEQM — A0453/26 NOTAMN Q) SEFG/QMRLC/IV/NBO/A/000/999/0007S07821W005 A) SEQM B) 2609050700 C) 2610171900 D) SEP 05, 12, 26, OCT 03 BTN 0700-1900 OCT 17 BTN 1100-1900 E) RWY 18/36 CLSD DUE MAINT. AUTH HEL OPS  05/09/2026 → 17/10/2026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029200"/>
          </a:xfrm>
          <a:prstGeom prst="rect">
            <a:avLst/>
          </a:prstGeom>
          <a:solidFill>
            <a:srgbClr val="0D1B2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00" cy="540000"/>
          </a:xfrm>
          <a:prstGeom prst="rect">
            <a:avLst/>
          </a:prstGeom>
          <a:solidFill>
            <a:srgbClr val="1A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144000" cy="540000"/>
          </a:xfrm>
          <a:prstGeom prst="rect">
            <a:avLst/>
          </a:prstGeom>
          <a:solidFill>
            <a:srgbClr val="00B4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51999" y="72000"/>
            <a:ext cx="3600000" cy="54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1" i="0">
                <a:solidFill>
                  <a:srgbClr val="FFFFFF"/>
                </a:solidFill>
                <a:latin typeface="Calibri"/>
              </a:rPr>
              <a:t>MEDIDAS ATFM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624000" y="144000"/>
            <a:ext cx="2340000" cy="28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900" b="0" i="0">
                <a:solidFill>
                  <a:srgbClr val="8AA3C0"/>
                </a:solidFill>
                <a:latin typeface="Calibri"/>
              </a:rPr>
              <a:t>ECUADOR · 23/05/2026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60000" y="1080000"/>
            <a:ext cx="8424000" cy="72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0" i="0">
                <a:solidFill>
                  <a:srgbClr val="8AA3C0"/>
                </a:solidFill>
                <a:latin typeface="Calibri"/>
              </a:rPr>
              <a:t>Nenhuma medida ATFM registrada.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029200"/>
          </a:xfrm>
          <a:prstGeom prst="rect">
            <a:avLst/>
          </a:prstGeom>
          <a:solidFill>
            <a:srgbClr val="0D1B2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00" cy="540000"/>
          </a:xfrm>
          <a:prstGeom prst="rect">
            <a:avLst/>
          </a:prstGeom>
          <a:solidFill>
            <a:srgbClr val="1A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144000" cy="540000"/>
          </a:xfrm>
          <a:prstGeom prst="rect">
            <a:avLst/>
          </a:prstGeom>
          <a:solidFill>
            <a:srgbClr val="00B4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51999" y="72000"/>
            <a:ext cx="3600000" cy="54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1" i="0">
                <a:solidFill>
                  <a:srgbClr val="FFFFFF"/>
                </a:solidFill>
                <a:latin typeface="Calibri"/>
              </a:rPr>
              <a:t>OBSERVAÇÕES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624000" y="144000"/>
            <a:ext cx="2340000" cy="28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900" b="0" i="0">
                <a:solidFill>
                  <a:srgbClr val="8AA3C0"/>
                </a:solidFill>
                <a:latin typeface="Calibri"/>
              </a:rPr>
              <a:t>ECUADOR · 23/05/2026</a:t>
            </a:r>
          </a:p>
        </p:txBody>
      </p:sp>
      <p:sp>
        <p:nvSpPr>
          <p:cNvPr id="7" name="Rectangle 6"/>
          <p:cNvSpPr/>
          <p:nvPr/>
        </p:nvSpPr>
        <p:spPr>
          <a:xfrm>
            <a:off x="288000" y="720000"/>
            <a:ext cx="8568000" cy="4021200"/>
          </a:xfrm>
          <a:prstGeom prst="rect">
            <a:avLst/>
          </a:prstGeom>
          <a:solidFill>
            <a:srgbClr val="0F223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Rectangle 7"/>
          <p:cNvSpPr/>
          <p:nvPr/>
        </p:nvSpPr>
        <p:spPr>
          <a:xfrm>
            <a:off x="288000" y="720000"/>
            <a:ext cx="72000" cy="4021200"/>
          </a:xfrm>
          <a:prstGeom prst="rect">
            <a:avLst/>
          </a:prstGeom>
          <a:solidFill>
            <a:srgbClr val="00B4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468000" y="828000"/>
            <a:ext cx="8280000" cy="376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FFFFFF"/>
                </a:solidFill>
                <a:latin typeface="Calibri"/>
              </a:rPr>
              <a:t>FLOW CTL PROC ACT DUE OPERATIONAL REASONS AS FOLLOW:</a:t>
            </a:r>
            <a:br/>
            <a:r>
              <a:rPr sz="1100" b="0" i="0">
                <a:solidFill>
                  <a:srgbClr val="FFFFFF"/>
                </a:solidFill>
                <a:latin typeface="Calibri"/>
              </a:rPr>
              <a:t>05 MIN SEPARATION FOR ALL ACFT INBOUND GUAYAQUIL FIR REGARDLESS OF</a:t>
            </a:r>
            <a:br/>
            <a:r>
              <a:rPr sz="1100" b="0" i="0">
                <a:solidFill>
                  <a:srgbClr val="FFFFFF"/>
                </a:solidFill>
                <a:latin typeface="Calibri"/>
              </a:rPr>
              <a:t>FL.CONSIDER AS THE SAME ENTRY POINT: MOXOM (UM659) AND ARNEL (UM795)TOSES (UM674) AND LOBOT (UM795)</a:t>
            </a:r>
            <a:br/>
            <a:r>
              <a:rPr sz="1100" b="0" i="0">
                <a:solidFill>
                  <a:srgbClr val="FFFFFF"/>
                </a:solidFill>
                <a:latin typeface="Calibri"/>
              </a:rPr>
              <a:t>VAKUD (UL780).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