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16000" cy="5029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36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20000" y="1260000"/>
            <a:ext cx="7704000" cy="19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20000" y="1260000"/>
            <a:ext cx="90000" cy="198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80000" y="1440000"/>
            <a:ext cx="6984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FFFF"/>
                </a:solidFill>
                <a:latin typeface="Calibri"/>
              </a:rPr>
              <a:t>PLANO DE DISTRIBUIÇÃO DE AEROPORTOS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80000" y="1007999"/>
            <a:ext cx="18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B4D8"/>
                </a:solidFill>
                <a:latin typeface="Calibri"/>
              </a:rPr>
              <a:t>PDA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80000" y="1980000"/>
            <a:ext cx="6984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00B4D8"/>
                </a:solidFill>
                <a:latin typeface="Calibri"/>
              </a:rPr>
              <a:t>ECUADOR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80000" y="2448000"/>
            <a:ext cx="698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8AA3C0"/>
                </a:solidFill>
                <a:latin typeface="Calibri"/>
              </a:rPr>
              <a:t>21/05/2026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80000" y="2880000"/>
            <a:ext cx="6984000" cy="1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60000" y="4597200"/>
            <a:ext cx="842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8AA3C0"/>
                </a:solidFill>
                <a:latin typeface="Calibri"/>
              </a:rPr>
              <a:t>SISTEMA DE GESTÃO DO ESPAÇO AÉREO — SAM/ATFM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SEGU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21/05/2026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EGU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09957" y="2556000"/>
            <a:ext cx="2868575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09957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00–07  VMC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192932" y="2556000"/>
            <a:ext cx="2868575" cy="1800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192932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08–15  IMC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75907" y="2556000"/>
            <a:ext cx="2868575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075907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16–23  VMC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SEGU 201705Z 2018/2118 15006KT 9999 SCT023 BECMG 2100/2102 22010KT BECMG 2106/2108 FEW010 BKN020 BECMG 2112/2114 SCT023 TX32/2020Z TN25/2110Z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SEGU — A3422/25 NOTAMN Q) SEFG/QPICH/I/NBO/A/000/999/0209S07953W005 A) SEGU B) 2512181418 C) PERM E) IN RNAV IAC 2G - RNP RWY 03 IN APCH DIRECTA RWY 03 NEW VALUES OF (H) AND VIS LNAV OCA(H) 760'(744') VIS - 3300M RMK: NO AUTH CIRCULACION AL W DEL AD REF AIP PAGINA AD 2 SEGU 36.2-1  18/12/2025 → 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SEGU — A0070/26 NOTAMR A0069/26 Q) SEFG/QOBAW/IV/M/AE/000/999/0209S07953W005 A) SEGU B) 2601091751 C) PERM E) EN EL AREA DE CIRCUITO Y EN EL AD OBST: ANTENNA 48M IN COORD 020905.70S 0795258.61W WITHDRAWN. REF AIP PAGE AD 2 SEGU 4 PART AD 2.10  09/01/2026 →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SEQM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21/05/2026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EQ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09957" y="2556000"/>
            <a:ext cx="2868575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09957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00–07  VMC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192932" y="2556000"/>
            <a:ext cx="2868575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192932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08–15  VMC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75907" y="2556000"/>
            <a:ext cx="2868575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075907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16–23  VMC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SEQM 201705Z 2018/2118 34012KT 9999 FEW040 TEMPO 2020/2022 BKN040 BECMG 2100/2102 VRB03KT FEW010 SCT040 BECMG 2112/2114 FEW030 TX26/2019Z TN11/2111Z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SEQM — A3410/25 NOTAMR A3367/25 Q) SEFG/QPIAW/I/NBO/A/000/999/0007S07821W005 A) SEQM B) 2512171337 C) PERM E) IAC NOT AVBL: IAC 1-VOR Z RWY36 IAC 2-VOR Y RWY36 IAC 3-VOR X RWY36 REF AIP PAGES GEN 3.2-25, GEN 3.2-26, AD 2 SEQM 35.1, AD 2 SEQM 35.2, AD 2 SEQM 35.3  17/12/2025 → 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SEQM — A0059/26 NOTAMR A0051/26 Q) SEFG/QRPCA/IV/NBO/AW/000/030/0013S07830W001 A) SEQM B) 2601081347 C) PERM E) SEP-3 CARONDELET ACT COORD 001310.71S 0783045.45W RDO 0.5 NM. CTN. F) GND G) 3000FT AGL  08/01/2026 →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MEDIDAS ATFM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ECUADOR · 21/05/2026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0000" y="1080000"/>
            <a:ext cx="8424000" cy="7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8AA3C0"/>
                </a:solidFill>
                <a:latin typeface="Calibri"/>
              </a:rPr>
              <a:t>Nenhuma medida ATFM registrada.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OBSERVAÇÕES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ECUADOR · 21/05/2026</a:t>
            </a:r>
          </a:p>
        </p:txBody>
      </p:sp>
      <p:sp>
        <p:nvSpPr>
          <p:cNvPr id="7" name="Rectangle 6"/>
          <p:cNvSpPr/>
          <p:nvPr/>
        </p:nvSpPr>
        <p:spPr>
          <a:xfrm>
            <a:off x="288000" y="720000"/>
            <a:ext cx="8568000" cy="4021200"/>
          </a:xfrm>
          <a:prstGeom prst="rect">
            <a:avLst/>
          </a:prstGeom>
          <a:solidFill>
            <a:srgbClr val="0F2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88000" y="720000"/>
            <a:ext cx="72000" cy="4021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8000" y="828000"/>
            <a:ext cx="8280000" cy="376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FLOW CTL PROC ACT DUE OPERATIONAL REASONS AS FOLLOW: 05 MIN SEPARATION FOR ALL ACFT INBOUND GUAYAQUIL FIR REGARDLESS OF FL.CONSIDER AS THE SAME ENTRY POINT: MOXOM (UM659) AND ARNEL (UM795)TOSES (UM674) AND LOBOT (UM795) VAKUD (UL780)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