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14/05/2026 – 20/05/2026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SPZO  ·  SPJC</a:t>
            </a:r>
          </a:p>
        </p:txBody>
      </p:sp>
      <p:pic>
        <p:nvPicPr>
          <p:cNvPr id="10" name="Picture 9" descr="corpac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PER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80000" y="0"/>
            <a:ext cx="1201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1260000"/>
            <a:ext cx="111132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FFFFFF"/>
                </a:solidFill>
                <a:latin typeface="Calibri"/>
              </a:rPr>
              <a:t>PER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3168000"/>
            <a:ext cx="1111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0080C0"/>
                </a:solidFill>
                <a:latin typeface="Calibri"/>
              </a:rPr>
              <a:t>SPZO  ·  SPJC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3816000"/>
            <a:ext cx="111132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B0C8E8"/>
                </a:solidFill>
                <a:latin typeface="Calibri"/>
              </a:rPr>
              <a:t>14/05/2026 – 20/05/2026</a:t>
            </a:r>
          </a:p>
        </p:txBody>
      </p:sp>
      <p:pic>
        <p:nvPicPr>
          <p:cNvPr id="9" name="Picture 8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7200" y="5670001"/>
            <a:ext cx="1800000" cy="10079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SPZO – VELAZCO ASTETE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A0700/26 NOTAMNQ) SPIM/QOAXX/IV/BO/A/000/999/1332S07156W005A) SPZOB) 2603051500 C) 2606051800ESTD) 1500-1800E) REF SUP AIP 03/26, CUSCO ACDM PHASE 1 IN FORCE)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05/03/2026 → 05/06/2026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9080" y="1825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9880" y="1792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A1337/26 NOTAMNQ) SPIM/QMRLT/IV/NBO/A/000/999/1332S07156W005A) SPZOB) 2604132032 C) 2606012100E) 180 DEG TURN ON RWY IS NOT ALLOWED IN ORDER TO AVOID ASPHALTICLAYER DETERIORATION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9880" y="2059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13/04/2026 → 01/06/2026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080" y="22859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9880" y="22535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A1546/26 NOTAMNQ) SPIM/QSPAH/IV/NBO/AE/000/999/1332S07156W005A) SPZOB) 2604281400 C) 2605310700E) AIS/ARO/OMA/TWR/APP/RFFS SER HR 0900-0700)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9880" y="25199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28/04/2026 → 31/05/2026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9080" y="27467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9880" y="27143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A1714/26 NOTAMR A1669/26Q)SPIM/QMTHW/IV/BO/A/000/999/A)SPZO B)2605112232 C)2605152000E)WIP ON DTHR RWY 10 PILOTS CTN ON TAX TO LINE UP AND WAIT TO TKOF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9880" y="29807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11/05/2026 → 15/05/2026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9080" y="3175199"/>
            <a:ext cx="1148184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07290"/>
                </a:solidFill>
                <a:latin typeface="Calibri"/>
              </a:rPr>
              <a:t>…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1080" y="359783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71080" y="359783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61080" y="359783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SPJC – AEROPORTO INTERNACIONAL JORGE CHÁVEZ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79080" y="39722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79880" y="39398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A0237/26 NOTAMNQ) SPIM/QFAXX/IV/NBO/A/000/999/1201S07707W005A) SPJCB) 2601240100 C) PERME) NEW INFO OF JORGE CHAVEZ INTERNATIONAL AIRPORT SEE THE LINK:HTTPS://WWW.GOB.PE/INSTITUC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9880" y="42062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24/01/2026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79080" y="44330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9880" y="44006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A0697/26 NOTAMR A0650/26Q) SPIM/QMXLT/IV/M/A/000/999/A) SPJC B) 2602261540 C) 2605262359E) TWY L BTN TWY L5 AND TWY L7 NOT AVBL FOR TAXIING CAT D AND CAT EACFT. RWY 34R AVBL FOR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9880" y="46670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26/02/2026 → 26/05/2026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79080" y="48938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79880" y="48614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A1114/26 NOTAMR A1113/26Q) SPIM/QMRXX/IV/NBO/A/000/999/A) SPJC B) 2603272200 C) 2606302359E) REF SUP 12/24 TEMPORARY BIDIRECTIONAL RWY CROSSING PROC. FORTOWING AIRCRAFT IS SUSPEN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9880" y="51278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27/03/2026 → 30/06/2026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79080" y="53546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79880" y="53222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C1301/26 NOTAMNQ) SPIM/QWULW/IV/BO/W/000/003/1207S07700W000A) SPJC B) 2604021300 C) 2607022200D) 1300-2200E) SOBREVUELO CON RPAS PARA INSPECCION DE ESTRUCTURAS DEL VIADUCTO YLINE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9880" y="55886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02/04/2026 → 02/07/2026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79080" y="5783039"/>
            <a:ext cx="1148184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07290"/>
                </a:solidFill>
                <a:latin typeface="Calibri"/>
              </a:rPr>
              <a:t>…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SPZO – VELAZCO ASTETE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SPJC – AEROPORTO INTERNACIONAL JORGE CHÁVEZ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SPZO – VELAZCO ASTETE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83" name="Rectangle 82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93" name="Rectangle 92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97" name="Rectangle 96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Rectangle 269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Rectangle 270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TextBox 309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11" name="Rectangle 310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TextBox 315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Rectangle 317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Rectangle 318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Rectangle 365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7" name="Rectangle 366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01" name="TextBox 400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08" name="Rectangle 407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TextBox 408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10" name="Rectangle 409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TextBox 410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12" name="Rectangle 411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TextBox 412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14" name="Rectangle 413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TextBox 414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TextBox 460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Rectangle 468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Rectangle 469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TextBox 470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72" name="Rectangle 471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A7/D7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A6/D7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Rectangle 516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8" name="Rectangle 517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A6/D7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TextBox 524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26" name="Rectangle 525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TextBox 526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A7/D7</a:t>
            </a:r>
          </a:p>
        </p:txBody>
      </p:sp>
      <p:sp>
        <p:nvSpPr>
          <p:cNvPr id="528" name="Rectangle 527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A6/D7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TextBox 534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A6/D7</a:t>
            </a:r>
          </a:p>
        </p:txBody>
      </p:sp>
      <p:sp>
        <p:nvSpPr>
          <p:cNvPr id="536" name="Rectangle 535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TextBox 536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38" name="Rectangle 537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9" name="TextBox 538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40" name="Rectangle 539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1" name="TextBox 540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42" name="Rectangle 541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TextBox 554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56" name="Rectangle 555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Rectangle 564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6" name="Rectangle 56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A8/D8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Rectangle 612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4" name="Rectangle 613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TextBox 618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20" name="Rectangle 619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1" name="TextBox 620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22" name="Rectangle 621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A6/D7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Rectangle 660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2" name="Rectangle 661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Rectangle 708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0" name="Rectangle 709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A8/D7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A7/D7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TextBox 754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56" name="Rectangle 755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7" name="Rectangle 756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8" name="Rectangle 757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A8/D7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A6/D7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A7/D7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SPJC – AEROPORTO INTERNACIONAL JORGE CHÁVEZ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38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37</a:t>
            </a:r>
          </a:p>
        </p:txBody>
      </p:sp>
      <p:sp>
        <p:nvSpPr>
          <p:cNvPr id="97" name="Rectangle 96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35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29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28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36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40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38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26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38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34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38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30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34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36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35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31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38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24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28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39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TextBox 309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11" name="Rectangle 310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TextBox 315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TextBox 317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319" name="Rectangle 318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32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28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42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34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38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35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28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39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34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36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TextBox 401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403" name="Rectangle 402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4" name="TextBox 403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TextBox 405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407" name="Rectangle 406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TextBox 407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15" name="TextBox 414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TextBox 460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TextBox 468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470" name="Rectangle 469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TextBox 470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472" name="Rectangle 471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A19/D19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A18/D19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TextBox 524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26" name="Rectangle 525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TextBox 526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A18/D17</a:t>
            </a:r>
          </a:p>
        </p:txBody>
      </p:sp>
      <p:sp>
        <p:nvSpPr>
          <p:cNvPr id="528" name="Rectangle 527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TextBox 534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36" name="Rectangle 535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TextBox 536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538" name="Rectangle 537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9" name="TextBox 538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A10/D9</a:t>
            </a:r>
          </a:p>
        </p:txBody>
      </p:sp>
      <p:sp>
        <p:nvSpPr>
          <p:cNvPr id="540" name="Rectangle 539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1" name="TextBox 540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A14/D15</a:t>
            </a:r>
          </a:p>
        </p:txBody>
      </p:sp>
      <p:sp>
        <p:nvSpPr>
          <p:cNvPr id="542" name="Rectangle 541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A14/D14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A18/D18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A20/D20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A19/D19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TextBox 554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56" name="Rectangle 555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A14/D15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A12/D13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A5/D5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A10/D11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A13/D13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A19/D19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A17/D17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A19/D19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TextBox 61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A15/D15</a:t>
            </a:r>
          </a:p>
        </p:txBody>
      </p:sp>
      <p:sp>
        <p:nvSpPr>
          <p:cNvPr id="620" name="Rectangle 61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1" name="TextBox 620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622" name="Rectangle 621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A17/D17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A5/D5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A10/D10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A18/D18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A18/D17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TextBox 660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62" name="Rectangle 661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A16/D15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A19/D19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A12/D13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A5/D5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A11/D11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A12/D12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A14/D14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A20/D19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A16/D15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A16/D16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A5/D5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A10/D10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A14/D14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A21/D21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A17/D17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A19/D19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A18/D17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TextBox 754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56" name="Rectangle 755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7" name="TextBox 756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758" name="Rectangle 757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A18/D17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A9/D9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A14/D14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A20/D19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A17/D17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A18/D18</a:t>
            </a:r>
          </a:p>
        </p:txBody>
      </p:sp>
      <p:sp>
        <p:nvSpPr>
          <p:cNvPr id="800" name="Rectangle 799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1" name="TextBox 800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802" name="Rectangle 801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3" name="TextBox 802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804" name="Rectangle 80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5" name="TextBox 804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806" name="Rectangle 805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7" name="TextBox 806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808" name="Rectangle 807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9" name="TextBox 808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810" name="Rectangle 809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1" name="TextBox 810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812" name="Rectangle 811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3" name="TextBox 812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814" name="Rectangle 813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5" name="TextBox 814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816" name="Rectangle 815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7" name="TextBox 816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818" name="Rectangle 817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9" name="TextBox 818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820" name="Rectangle 819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1" name="TextBox 820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822" name="Rectangle 821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3" name="TextBox 822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PER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1080" y="1079999"/>
            <a:ext cx="43200" cy="5040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59080" y="1061999"/>
            <a:ext cx="1115784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2060"/>
                </a:solidFill>
                <a:latin typeface="Calibri"/>
              </a:rPr>
              <a:t>SPZO · Programa de Retraso en Tierra (GDP) · ALTA DEMANDA DE CHEGADA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9080" y="1277999"/>
            <a:ext cx="1115784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07290"/>
                </a:solidFill>
                <a:latin typeface="Calibri"/>
              </a:rPr>
              <a:t>Outros · Aeroporto · 2026-05-15T12:09 → — · Orig: SPZO · Dest: SPJC · ER: SPZO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OBSERVAÇÕES DA CÉLULA ATFM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PER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097999"/>
            <a:ext cx="11193840" cy="49680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A40"/>
                </a:solidFill>
                <a:latin typeface="Calibri"/>
              </a:rPr>
              <a:t>ESPACIAMIENTO 7 MINUTOS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