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14/05/2026 – 20/05/2026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MPTO</a:t>
            </a:r>
          </a:p>
        </p:txBody>
      </p:sp>
      <p:pic>
        <p:nvPicPr>
          <p:cNvPr id="10" name="Picture 9" descr="aac_BDBAtE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aac_BDBAtE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5089682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MPTO – TOCUMEN INTERNATIONAL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A0328/26 NOTAMR A0046/26 Q) MPZL/QMPXX/IV/BO/A/000/999/0904N07923W005A) MPTO B) 2603111509 C) 2606052300E) ALL ACFT ENTRY AND EXIT IN NORTH SECTOR OF CARGO APN BTN PRKGSTANDS 701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11/03/2026 → 05/06/2026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080" y="1825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9880" y="1792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A0329/26 NOTAMR A1808/25 Q) MPZL/QMXLC/IV/M/A/000/999/0904N07923W005A) MPTO B) 2603111511 C) 2606052300E) TWY S1, TWY S3, TWY S5 AND TWY S7 CLSD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9880" y="2059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11/03/2026 → 05/06/2026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080" y="22859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9880" y="22535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A0330/26 NOTAMR A1809/25 Q) MPZL/QMNXX/IV/B/A/000/999/0904N07923W005A) MPTO B) 2603111512 C) 2606052300E)ALL ACFT OPR APN T1 AND APN T2 MUST USE TWY S2 OR TWY S6, ACCORDINGTO INS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9880" y="25199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11/03/2026 → 05/06/2026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9080" y="27467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9880" y="27143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A0326/26 NOTAMN Q) MPZL/QOBXX/IV/M/AE/000/999/0904N07923W005A) MPTO B) 2603121200 C) 2605302359D) 1200-2359 DLYE) OBST (CRANE) MARKED AND LGTD LOC FLW COORD:090413.45N 0792351.88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9880" y="29807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12/03/2026 → 30/05/2026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79080" y="32075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9880" y="31751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A0460/26 NOTAMR A0047/26 Q) MPZL/QMXXX/IV/M/A/000/999/0904N07923W005A) MPTO B) 2604052251 C) 2607032300E) TWY B AVBL TIL ACFT REF CODE LETTER D.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9880" y="34415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05/04/2026 → 03/07/2026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79080" y="3668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9880" y="3635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A0487/26 NOTAMN Q) MPZL/QOBXX/IV/M/AE/000/999/0904N07923W005A) MPTO B) 2604132036 C) PERME) OBST (TREE) ELIMINATED LOC FLW COORD:21L/APCH AND 03L/CIRCLING AREA AT AD 090509.04N 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9880" y="3902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13/04/2026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79080" y="4129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880" y="4096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A0518/26 NOTAMN Q)MPZL/QMRXX/IV/NBO/A/000/999/0904N07923W005A)MPTO B)2604241741 C)2605292200D)1200-2200 DLYE)PERSONNEL AND EQPT WORKING FLW COORD:090546.52N 0792229.05W090548.52N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9880" y="4363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24/04/2026 → 29/05/2026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79080" y="45899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79880" y="45575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A0531/26 NOTAMN Q)MPZL/QOBXX/IV/M/AE/000/999/0904N07923W005A)MPTO B)2604282245 C)PERME)OBST NR 2 ELIMINATEDREF AIP AD 2.1-55B 31 OCT 24)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9880" y="48239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28/04/2026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79080" y="50507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79880" y="50183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A0579/26 NOTAMN Q)MPZL/QMRXX/IV/NBO/A/000/999/0904N07923W005A)MPTO B)2605111200 C)2608081900E)PERSONNEL AND EQPT WORKING BOTH SIDES RWY 03L/21R. CTN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9880" y="52847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11/05/2026 → 08/08/2026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79080" y="55115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79880" y="54791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A0580/26 NOTAMN Q)MPZL/QMRXX/IV/NBO/A/000/999/0904N07923W005A)MPTO B)2605111200 C)2608082359D)1200-2359 DLYE)PERSONNEL AND EQPT WORKING BOTH SIDES RWY 03R/21L. CTN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79880" y="57455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11/05/2026 → 08/08/2026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aac_BDBAtE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MPTO – TOCUMEN INTERNATIONAL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MPTO – TOCUMEN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aac_BDBAtE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TextBox 262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TextBox 264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7" name="TextBox 266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9" name="TextBox 268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Rectangle 300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Rectangle 30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Rectangle 302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Rectangle 303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Rectangle 304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Rectangle 305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Rectangle 306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Rectangle 307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Rectangle 308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Rectangle 309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Rectangle 310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Rectangle 31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Rectangle 312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Rectangle 313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Rectangle 314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Rectangle 315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Rectangle 316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Rectangle 317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Rectangle 319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Rectangle 320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Rectangle 32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Rectangle 322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Rectangle 323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TextBox 324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326" name="Rectangle 325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7" name="Rectangle 326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Rectangle 327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Rectangle 328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Rectangle 329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Rectangle 330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Rectangle 331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Rectangle 332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Rectangle 33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Rectangle 334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Rectangle 335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Rectangle 336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Rectangle 337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9" name="Rectangle 338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Rectangle 339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1" name="Rectangle 340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Rectangle 341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3" name="Rectangle 342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Rectangle 34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Rectangle 344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Rectangle 345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Rectangle 346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Rectangle 347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Rectangle 348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Rectangle 349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TextBox 350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352" name="Rectangle 351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3" name="Rectangle 352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Rectangle 353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Rectangle 354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Rectangle 35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Rectangle 356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Rectangle 357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Rectangle 358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Rectangle 359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1" name="Rectangle 360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Rectangle 361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Rectangle 362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Rectangle 363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Rectangle 364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Rectangle 36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Rectangle 366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Rectangle 367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Rectangle 368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Rectangle 369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Rectangle 370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Rectangle 371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Rectangle 372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Rectangle 373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Rectangle 374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Rectangle 37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Rectangle 378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Rectangle 379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Rectangle 380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Rectangle 381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Rectangle 382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Rectangle 383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Rectangle 384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Rectangle 385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Rectangle 386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Rectangle 38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Rectangle 388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Rectangle 389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Rectangle 390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Rectangle 391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Rectangle 392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Rectangle 393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Rectangle 394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Rectangle 395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Rectangle 396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Rectangle 39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Rectangle 398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Rectangle 399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Rectangle 400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Rectangle 401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Rectangle 404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Rectangle 405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Rectangle 406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Rectangle 407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Rectangle 408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Rectangle 40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Rectangle 410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Rectangle 411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Rectangle 412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Rectangle 413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Rectangle 414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Rectangle 415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Rectangle 416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Rectangle 417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Rectangle 418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Rectangle 41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Rectangle 420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Rectangle 421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Rectangle 422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Rectangle 423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Rectangle 424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Rectangle 425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Rectangle 426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Rectangle 427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Rectangle 430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Rectangle 43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Rectangle 432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Rectangle 433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Rectangle 434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Rectangle 435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Rectangle 436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Rectangle 437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Rectangle 438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Rectangle 439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Rectangle 440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Rectangle 44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Rectangle 442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Rectangle 443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Rectangle 444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Rectangle 445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Rectangle 446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Rectangle 447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Rectangle 448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Rectangle 449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Rectangle 450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Rectangle 45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Rectangle 452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Rectangle 453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Rectangle 456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Rectangle 457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Rectangle 458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Rectangle 459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Rectangle 460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Rectangle 461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Rectangle 462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Rectangle 46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Rectangle 464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Rectangle 465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Rectangle 466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Rectangle 467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Rectangle 468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Rectangle 469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Rectangle 470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Rectangle 471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Rectangle 472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Rectangle 47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Rectangle 474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6" name="Rectangle 475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Rectangle 476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8" name="Rectangle 477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Rectangle 478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0" name="Rectangle 479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aac_BDBAtE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1080" y="1079999"/>
            <a:ext cx="43200" cy="504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59080" y="1061999"/>
            <a:ext cx="1115784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02060"/>
                </a:solidFill>
                <a:latin typeface="Calibri"/>
              </a:rPr>
              <a:t>MPZL · Separación por Millas (MIT) · MIT - 20 NM · PLANO DE CONTINGÊNCIA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9080" y="1277999"/>
            <a:ext cx="1115784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Outros · Fir · 2026-05-16T12:02 → — · Orig: MPZL · Dest: MPZL · ER: MPZL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9080" y="1439999"/>
            <a:ext cx="11157840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MANTENIMIENTO EN RADARES , SOLO CONTROL POR PROCEDIMIENTO.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PAN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aac_BDBAtE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