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19/05/2026 – 25/05/2026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SEGU  ·  SEQM</a:t>
            </a:r>
          </a:p>
        </p:txBody>
      </p:sp>
      <p:pic>
        <p:nvPicPr>
          <p:cNvPr id="10" name="Picture 9" descr="dac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ECU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19/05/2026 – 25/05/2026</a:t>
            </a:r>
          </a:p>
        </p:txBody>
      </p:sp>
      <p:pic>
        <p:nvPicPr>
          <p:cNvPr id="8" name="Picture 7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80000" y="0"/>
            <a:ext cx="1201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1260000"/>
            <a:ext cx="111132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FFFFFF"/>
                </a:solidFill>
                <a:latin typeface="Calibri"/>
              </a:rPr>
              <a:t>ECU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3168000"/>
            <a:ext cx="1111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0080C0"/>
                </a:solidFill>
                <a:latin typeface="Calibri"/>
              </a:rPr>
              <a:t>SEGU  ·  SEQM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3816000"/>
            <a:ext cx="111132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B0C8E8"/>
                </a:solidFill>
                <a:latin typeface="Calibri"/>
              </a:rPr>
              <a:t>19/05/2026 – 25/05/2026</a:t>
            </a:r>
          </a:p>
        </p:txBody>
      </p:sp>
      <p:pic>
        <p:nvPicPr>
          <p:cNvPr id="9" name="Picture 8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7200" y="5670001"/>
            <a:ext cx="1800000" cy="10079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19/05/2026 – 25/05/2026</a:t>
            </a:r>
          </a:p>
        </p:txBody>
      </p:sp>
      <p:pic>
        <p:nvPicPr>
          <p:cNvPr id="7" name="Picture 6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SEGU – JOSE JOAQUIN DE OLMEDO INTERNATIONAL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A0836/26 NOTAMN Q) SEFG/QXXCH/IV/NBO/AE/000/999/0209S07953W005A) SEGU B) 2603202001 C) PERME) IN RADIOAYUDAS PARA LA NAVEGACION Y EL ATERRIZAJE ELIMINATE:GPA 3 DEG NO UTILIZABLE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20/03/2026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1080" y="359783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71080" y="359783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1080" y="359783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SEQM – MARISCAL SUCRE INTERNATIONAL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080" y="39722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9880" y="39398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A1315/26 NOTAMN Q)SEFG/QITCG/I/NBO/A/000/999/0007S07821W005A)SEQM B)2605181400 C)2605211800D)DLY 1400-1800E)ILS CAT II RWY 36 DEGRADED TO CAT 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9880" y="42062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18/05/2026 → 21/05/2026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9080" y="44330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9880" y="44006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A1317/26 NOTAMN Q)SEFG/QLAAS/IV/NBO/A/000/999/0007S07821W005A)SEQM B)2605181400 C)2605211800D)DLY 1400-1800E)SALS RWY 18 U/S DUE TO MAINT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9880" y="46670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18/05/2026 → 21/05/2026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19/05/2026 – 25/05/2026</a:t>
            </a:r>
          </a:p>
        </p:txBody>
      </p:sp>
      <p:pic>
        <p:nvPicPr>
          <p:cNvPr id="7" name="Picture 6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SEGU – JOSE JOAQUIN DE OLMEDO INTERNATIONAL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19/05/2026 – 25/05/2026</a:t>
            </a:r>
          </a:p>
        </p:txBody>
      </p:sp>
      <p:pic>
        <p:nvPicPr>
          <p:cNvPr id="7" name="Picture 6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SEQM – MARISCAL SUCRE INTERNATIONAL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SEGU – JOSE JOAQUIN DE OLMEDO INTERNATIONAL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19/05/2026 – 25/05/2026</a:t>
            </a:r>
          </a:p>
        </p:txBody>
      </p:sp>
      <p:pic>
        <p:nvPicPr>
          <p:cNvPr id="8" name="Picture 7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83" name="Rectangle 82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87" name="Rectangle 86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91" name="Rectangle 90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93" name="Rectangle 92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95" name="Rectangle 94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97" name="Rectangle 96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99" name="Rectangle 98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TextBox 122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TextBox 124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TextBox 126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TextBox 128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TextBox 130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TextBox 132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TextBox 134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TextBox 136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TextBox 138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TextBox 140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TextBox 142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TextBox 144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TextBox 148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TextBox 150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TextBox 152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TextBox 154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TextBox 156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TextBox 158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TextBox 160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TextBox 164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TextBox 170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TextBox 172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TextBox 174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TextBox 176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TextBox 178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TextBox 180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TextBox 182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TextBox 186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TextBox 190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TextBox 192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TextBox 194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TextBox 196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TextBox 198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TextBox 200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TextBox 202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22/05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TextBox 204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TextBox 206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TextBox 208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TextBox 210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TextBox 212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TextBox 216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TextBox 224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TextBox 226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TextBox 228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30" name="Rectangle 229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TextBox 230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TextBox 232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34" name="Rectangle 233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TextBox 234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36" name="Rectangle 235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TextBox 236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TextBox 238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TextBox 240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TextBox 242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TextBox 244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TextBox 246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TextBox 248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1" name="TextBox 250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23/05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3" name="TextBox 252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5" name="TextBox 254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7" name="TextBox 256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9" name="TextBox 258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1" name="TextBox 260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Rectangle 262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Rectangle 263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Rectangle 264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24/05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TextBox 309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1" name="Rectangle 310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Rectangle 313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TextBox 314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TextBox 316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18" name="Rectangle 317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Rectangle 318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25/05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Rectangle 355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7" name="Rectangle 356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Rectangle 357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Rectangle 358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395" name="TextBox 394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396" name="Rectangle 395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TextBox 396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398" name="Rectangle 397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TextBox 398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00" name="Rectangle 399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TextBox 400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08" name="Rectangle 407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TextBox 408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10" name="Rectangle 409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TextBox 410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12" name="Rectangle 411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TextBox 412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14" name="Rectangle 413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TextBox 414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Rectangle 458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Rectangle 459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Rectangle 460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TextBox 461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63" name="Rectangle 462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TextBox 463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65" name="Rectangle 464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Rectangle 465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TextBox 468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70" name="Rectangle 469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TextBox 470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472" name="Rectangle 471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Rectangle 504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6" name="Rectangle 505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Rectangle 506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8" name="TextBox 507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09" name="Rectangle 508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0" name="TextBox 509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11" name="Rectangle 510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2" name="TextBox 511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13" name="Rectangle 512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4" name="TextBox 513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15" name="Rectangle 514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6" name="TextBox 515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17" name="Rectangle 516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8" name="TextBox 517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19" name="Rectangle 518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0" name="TextBox 519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21" name="Rectangle 520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2" name="TextBox 521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23" name="Rectangle 522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4" name="TextBox 523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25" name="Rectangle 524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6" name="TextBox 525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27" name="Rectangle 526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8" name="TextBox 527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29" name="Rectangle 528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0" name="TextBox 529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31" name="Rectangle 530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2" name="TextBox 531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33" name="Rectangle 532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4" name="TextBox 533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35" name="Rectangle 534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6" name="TextBox 535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37" name="Rectangle 536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8" name="TextBox 537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39" name="Rectangle 538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0" name="TextBox 539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541" name="Rectangle 540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2" name="TextBox 541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43" name="Rectangle 542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4" name="TextBox 543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45" name="Rectangle 544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6" name="TextBox 545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47" name="Rectangle 546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8" name="TextBox 547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49" name="Rectangle 548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0" name="TextBox 549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51" name="Rectangle 550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2" name="Rectangle 551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Rectangle 554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6" name="TextBox 555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57" name="Rectangle 556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8" name="TextBox 557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59" name="Rectangle 558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0" name="TextBox 559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61" name="Rectangle 560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2" name="TextBox 561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63" name="Rectangle 562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4" name="TextBox 563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65" name="Rectangle 564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6" name="TextBox 565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67" name="Rectangle 566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8" name="TextBox 567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69" name="Rectangle 568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0" name="TextBox 569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71" name="Rectangle 570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2" name="TextBox 571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73" name="Rectangle 572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4" name="TextBox 573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75" name="Rectangle 574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6" name="TextBox 575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77" name="Rectangle 576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8" name="TextBox 577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79" name="Rectangle 578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0" name="TextBox 579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81" name="Rectangle 580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2" name="TextBox 581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83" name="Rectangle 582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4" name="TextBox 583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85" name="Rectangle 584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6" name="TextBox 585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87" name="Rectangle 586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8" name="TextBox 587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22/05</a:t>
            </a:r>
          </a:p>
        </p:txBody>
      </p:sp>
      <p:sp>
        <p:nvSpPr>
          <p:cNvPr id="589" name="Rectangle 588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0" name="TextBox 589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91" name="Rectangle 590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2" name="TextBox 591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93" name="Rectangle 592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4" name="TextBox 593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95" name="Rectangle 594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6" name="TextBox 595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97" name="Rectangle 596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8" name="TextBox 597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99" name="Rectangle 598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0" name="TextBox 599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01" name="Rectangle 600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2" name="TextBox 601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03" name="Rectangle 602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4" name="Rectangle 603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Rectangle 608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0" name="TextBox 609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11" name="Rectangle 610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2" name="TextBox 611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13" name="Rectangle 612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4" name="TextBox 613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15" name="Rectangle 614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6" name="TextBox 615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17" name="Rectangle 616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8" name="TextBox 617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19" name="Rectangle 618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0" name="TextBox 619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21" name="Rectangle 620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2" name="TextBox 621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23" name="Rectangle 622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4" name="TextBox 623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25" name="Rectangle 624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6" name="TextBox 625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27" name="Rectangle 626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8" name="TextBox 627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29" name="Rectangle 628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0" name="TextBox 629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31" name="Rectangle 630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2" name="TextBox 631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33" name="Rectangle 632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4" name="TextBox 633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35" name="Rectangle 634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6" name="TextBox 635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23/05</a:t>
            </a:r>
          </a:p>
        </p:txBody>
      </p:sp>
      <p:sp>
        <p:nvSpPr>
          <p:cNvPr id="637" name="Rectangle 636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8" name="TextBox 637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39" name="Rectangle 638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0" name="TextBox 639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41" name="Rectangle 640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2" name="TextBox 641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43" name="Rectangle 642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4" name="TextBox 643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45" name="Rectangle 644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6" name="TextBox 645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47" name="Rectangle 646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8" name="Rectangle 647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Rectangle 648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0" name="Rectangle 649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TextBox 660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62" name="Rectangle 661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24/05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Rectangle 698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0" name="TextBox 699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01" name="Rectangle 700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2" name="TextBox 701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03" name="Rectangle 702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4" name="Rectangle 703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25/05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Rectangle 740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2" name="Rectangle 741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Rectangle 742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4" name="Rectangle 743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TextBox 754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56" name="Rectangle 755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7" name="TextBox 756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58" name="Rectangle 757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SEQM – MARISCAL SUCRE INTERNATIONAL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19/05/2026 – 25/05/2026</a:t>
            </a:r>
          </a:p>
        </p:txBody>
      </p:sp>
      <p:pic>
        <p:nvPicPr>
          <p:cNvPr id="8" name="Picture 7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97" name="Rectangle 96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22/05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23/05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TextBox 309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11" name="Rectangle 310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24/05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TextBox 315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TextBox 317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19" name="Rectangle 318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25/05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TextBox 401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403" name="Rectangle 402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4" name="TextBox 403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TextBox 405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407" name="Rectangle 406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TextBox 407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15" name="TextBox 414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TextBox 460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TextBox 468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470" name="Rectangle 469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TextBox 470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72" name="Rectangle 471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TextBox 524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26" name="Rectangle 525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TextBox 526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28" name="Rectangle 527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TextBox 534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36" name="Rectangle 535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TextBox 536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38" name="Rectangle 537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9" name="TextBox 538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40" name="Rectangle 539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1" name="TextBox 540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42" name="Rectangle 541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TextBox 554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56" name="Rectangle 555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22/05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TextBox 61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20" name="Rectangle 61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1" name="TextBox 620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22" name="Rectangle 621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TextBox 660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662" name="Rectangle 661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23/05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24/05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TextBox 754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56" name="Rectangle 755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7" name="TextBox 756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58" name="Rectangle 757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25/05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800" name="Rectangle 799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1" name="TextBox 800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802" name="Rectangle 801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3" name="TextBox 802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804" name="Rectangle 80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5" name="TextBox 804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806" name="Rectangle 805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7" name="TextBox 806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808" name="Rectangle 807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9" name="TextBox 808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810" name="Rectangle 809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1" name="TextBox 810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812" name="Rectangle 811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3" name="TextBox 812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814" name="Rectangle 813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5" name="TextBox 814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816" name="Rectangle 815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7" name="TextBox 816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818" name="Rectangle 817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9" name="TextBox 818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820" name="Rectangle 819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1" name="TextBox 820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822" name="Rectangle 821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3" name="TextBox 822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ECU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19/05/2026 – 25/05/2026</a:t>
            </a:r>
          </a:p>
        </p:txBody>
      </p:sp>
      <p:pic>
        <p:nvPicPr>
          <p:cNvPr id="8" name="Picture 7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1080" y="1079999"/>
            <a:ext cx="43200" cy="5040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59080" y="1061999"/>
            <a:ext cx="1115784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2060"/>
                </a:solidFill>
                <a:latin typeface="Calibri"/>
              </a:rPr>
              <a:t>SEFG · Separación por Minutos (MINIT) · 00:05:00 · VOLUME DE TRÁFEGO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9080" y="1277999"/>
            <a:ext cx="1115784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07290"/>
                </a:solidFill>
                <a:latin typeface="Calibri"/>
              </a:rPr>
              <a:t>Outros · Fir · 2026-05-18T00:00 → — · Orig: SKED,MPZL · Dest: SCEZ,SPIM · ER: SEFG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9080" y="1439999"/>
            <a:ext cx="1115784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A1357/26 NOTAMR A1355/26</a:t>
            </a:r>
            <a:br/>
            <a:r>
              <a:rPr sz="900" b="0" i="0">
                <a:solidFill>
                  <a:srgbClr val="1A2A40"/>
                </a:solidFill>
                <a:latin typeface="Calibri"/>
              </a:rPr>
              <a:t>Q)SEFG/QPFCA/IV/NBO/E/000/999/0137S08336W999</a:t>
            </a:r>
            <a:br/>
            <a:r>
              <a:rPr sz="900" b="0" i="0">
                <a:solidFill>
                  <a:srgbClr val="1A2A40"/>
                </a:solidFill>
                <a:latin typeface="Calibri"/>
              </a:rPr>
              <a:t>A)SEFG B)2605162301 C)2605212300</a:t>
            </a:r>
            <a:br/>
            <a:r>
              <a:rPr sz="900" b="0" i="0">
                <a:solidFill>
                  <a:srgbClr val="1A2A40"/>
                </a:solidFill>
                <a:latin typeface="Calibri"/>
              </a:rPr>
              <a:t>E)FLOW CTL PROC ACT DUE OPERATIONAL REASONS AS FOLLOW:</a:t>
            </a:r>
            <a:br/>
            <a:r>
              <a:rPr sz="900" b="0" i="0">
                <a:solidFill>
                  <a:srgbClr val="1A2A40"/>
                </a:solidFill>
                <a:latin typeface="Calibri"/>
              </a:rPr>
              <a:t>05 MIN SEPARATION FOR ALL ACFT INBOUND GUAYAQUIL FIR REGARDLESS OF</a:t>
            </a:r>
            <a:br/>
            <a:r>
              <a:rPr sz="900" b="0" i="0">
                <a:solidFill>
                  <a:srgbClr val="1A2A40"/>
                </a:solidFill>
                <a:latin typeface="Calibri"/>
              </a:rPr>
              <a:t>FL.CONSIDER AS THE SAME ENTRY POINT:</a:t>
            </a:r>
            <a:br/>
            <a:r>
              <a:rPr sz="900" b="0" i="0">
                <a:solidFill>
                  <a:srgbClr val="1A2A40"/>
                </a:solidFill>
                <a:latin typeface="Calibri"/>
              </a:rPr>
              <a:t>MOXOM (UM659) AND ARNEL (UM795)TOSES (UM674) AND LOBOT (UM795)</a:t>
            </a:r>
            <a:br/>
            <a:r>
              <a:rPr sz="900" b="0" i="0">
                <a:solidFill>
                  <a:srgbClr val="1A2A40"/>
                </a:solidFill>
                <a:latin typeface="Calibri"/>
              </a:rPr>
              <a:t>VAKUD (UL780).EXC ACFT SAR, HUM,HOSP,MEDEVAC, HEAD AND STATE FLT WITH</a:t>
            </a:r>
            <a:br/>
            <a:r>
              <a:rPr sz="900" b="0" i="0">
                <a:solidFill>
                  <a:srgbClr val="1A2A40"/>
                </a:solidFill>
                <a:latin typeface="Calibri"/>
              </a:rPr>
              <a:t>EET MORE TAHN 9 HRS ARE EXC.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OBSERVAÇÕES DA CÉLULA ATFM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ECU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19/05/2026 – 25/05/2026</a:t>
            </a:r>
          </a:p>
        </p:txBody>
      </p:sp>
      <p:pic>
        <p:nvPicPr>
          <p:cNvPr id="8" name="Picture 7" descr="d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097999"/>
            <a:ext cx="11193840" cy="49680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A40"/>
                </a:solidFill>
                <a:latin typeface="Calibri"/>
              </a:rPr>
              <a:t>A1357/26 NOTAMR A1355/26</a:t>
            </a:r>
            <a:br/>
            <a:r>
              <a:rPr sz="1400" b="0" i="0">
                <a:solidFill>
                  <a:srgbClr val="1A2A40"/>
                </a:solidFill>
                <a:latin typeface="Calibri"/>
              </a:rPr>
              <a:t>Q)SEFG/QPFCA/IV/NBO/E/000/999/0137S08336W999</a:t>
            </a:r>
            <a:br/>
            <a:r>
              <a:rPr sz="1400" b="0" i="0">
                <a:solidFill>
                  <a:srgbClr val="1A2A40"/>
                </a:solidFill>
                <a:latin typeface="Calibri"/>
              </a:rPr>
              <a:t>A)SEFG B)2605162301 C)2605212300</a:t>
            </a:r>
            <a:br/>
            <a:r>
              <a:rPr sz="1400" b="0" i="0">
                <a:solidFill>
                  <a:srgbClr val="1A2A40"/>
                </a:solidFill>
                <a:latin typeface="Calibri"/>
              </a:rPr>
              <a:t>E)FLOW CTL PROC ACT DUE OPERATIONAL REASONS AS FOLLOW:</a:t>
            </a:r>
            <a:br/>
            <a:r>
              <a:rPr sz="1400" b="0" i="0">
                <a:solidFill>
                  <a:srgbClr val="1A2A40"/>
                </a:solidFill>
                <a:latin typeface="Calibri"/>
              </a:rPr>
              <a:t>05 MIN SEPARATION FOR ALL ACFT INBOUND GUAYAQUIL FIR REGARDLESS OF</a:t>
            </a:r>
            <a:br/>
            <a:r>
              <a:rPr sz="1400" b="0" i="0">
                <a:solidFill>
                  <a:srgbClr val="1A2A40"/>
                </a:solidFill>
                <a:latin typeface="Calibri"/>
              </a:rPr>
              <a:t>FL.CONSIDER AS THE SAME ENTRY POINT:</a:t>
            </a:r>
            <a:br/>
            <a:r>
              <a:rPr sz="1400" b="0" i="0">
                <a:solidFill>
                  <a:srgbClr val="1A2A40"/>
                </a:solidFill>
                <a:latin typeface="Calibri"/>
              </a:rPr>
              <a:t>MOXOM (UM659) AND ARNEL (UM795)TOSES (UM674) AND LOBOT (UM795)</a:t>
            </a:r>
            <a:br/>
            <a:r>
              <a:rPr sz="1400" b="0" i="0">
                <a:solidFill>
                  <a:srgbClr val="1A2A40"/>
                </a:solidFill>
                <a:latin typeface="Calibri"/>
              </a:rPr>
              <a:t>VAKUD (UL780).EXC ACFT SAR, HUM,HOSP,MEDEVAC, HEAD AND STATE FLT WITH</a:t>
            </a:r>
            <a:br/>
            <a:r>
              <a:rPr sz="1400" b="0" i="0">
                <a:solidFill>
                  <a:srgbClr val="1A2A40"/>
                </a:solidFill>
                <a:latin typeface="Calibri"/>
              </a:rPr>
              <a:t>EET MORE TAHN 9 HRS ARE EXC.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