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14/05/2026 – 20/05/2026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SBGL  ·  SBGR</a:t>
            </a:r>
          </a:p>
        </p:txBody>
      </p:sp>
      <p:pic>
        <p:nvPicPr>
          <p:cNvPr id="10" name="Picture 9" descr="dom_cgna_peq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SBGL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14/05/2026 – 20/05/2026</a:t>
            </a:r>
          </a:p>
        </p:txBody>
      </p:sp>
      <p:pic>
        <p:nvPicPr>
          <p:cNvPr id="9" name="Picture 8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V0175/25 NOTAMN Q) SBCW/QPICH/I/BO/A/000/999/2248S04314W005 A) SBGL B) 2510030001 C) 2610032359 E) [US DOD PROCEDURAL NOTAM] INSTRUMENT APPROACH PROCEDURE CHANGED ILS X OR LOC X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03/10/2025 → 03/10/2026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K0287/26 NOTAMNQ) SBCW/QNMAS/IV/BO/AE/000/999/2243S04251W040A) SBGLB) 2603132129 C) 2606112359E) VOR/DME PCX FREQ 114.6 MHZ U/S BTN RDL 045-055 AND 215-235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K0364/26 NOTAMNQ) SBCW/QNVAS/IV/BO/AE/000/999/2249S04316W040A) SBGLB) 2604062013 C) 2607052359E) VOR CXI FREQ 112.30MHZ U/S BTN RDL 195 A 205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06/04/2026 → 05/07/2026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9080" y="27467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9880" y="27143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K0372/26 NOTAMR K0282/26Q) SBCW/QWPLW/IV/M/W/000/120/2247S04206W002A) SBGLB) 2604081200 C) 2607072359D) 08-30 1200-0000 MAY 01-JUL 07 0900-2359E) PJE SUBJ COOR APP RIO/APP ALDEIA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9880" y="29807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08/04/2026 → 07/07/2026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79080" y="317519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J1192/25 NOTAMNQ) SBBS/QMBCH/IV/BO/A/000/999/2326S04628W005A) SBGRB) 2512281853 C) PERME) BEARING STRENGTH CHANGED TO:1- RWY 10L/28R: PCR 790/F/C/X/T;2- RWY 10R/28L: PCR 810/F/C/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28/12/2025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J0177/26 NOTAMNQ) SBBS/QOBCE/IV/M/AE/000/999/2326S04628W005A) SBGRB) 2603130000 C) 2606112359E) OBST ERECTED (CRANE) LGTD COORD 232515.01S/0462706.69W, HGT 45M (148FT), ALT OTP 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13/03/2026 → 11/06/2026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79080" y="48938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79880" y="48614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J0366/26 NOTAMNQ) SBBS/QMRXX/IV/NBO/A/000/999/2326S04628W005A) SBGRB) 2604301700 C) 2605301700E) RWY 10R/28L PROHIBITED OPR A380 AND B748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9880" y="51278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30/05/2026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79080" y="53546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9880" y="53222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J0368/26 NOTAMNQ) SBBS/QIUCG/I/NBO/A/000/999/2326S04628W005A) SBGRB) 2604301700 C) 2605301700E) ILS RWY 10R CAT III DOWNGRADED TO CAT I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9880" y="55886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30/05/2026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9080" y="5783039"/>
            <a:ext cx="1148184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07290"/>
                </a:solidFill>
                <a:latin typeface="Calibri"/>
              </a:rPr>
              <a:t>…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7" name="Picture 6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SBGL – GALEAO ANTONIO CARLOS JOBIM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Rectangle 269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1" name="TextBox 270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Rectangle 318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21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17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25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Rectangle 367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9" name="TextBox 368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0" name="Rectangle 369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20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19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24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22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26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Rectangle 471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Rectangle 520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2" name="TextBox 521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3" name="Rectangle 522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4" name="TextBox 523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5" name="Rectangle 524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6" name="TextBox 525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27" name="Rectangle 526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8" name="TextBox 527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29" name="Rectangle 528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0" name="TextBox 529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31" name="Rectangle 530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2" name="TextBox 531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33" name="Rectangle 532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4" name="TextBox 533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35" name="Rectangle 534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6" name="TextBox 535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37" name="Rectangle 536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8" name="TextBox 537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39" name="Rectangle 538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0" name="TextBox 539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1" name="Rectangle 540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2" name="TextBox 541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43" name="Rectangle 542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4" name="TextBox 543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5" name="Rectangle 544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6" name="TextBox 545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47" name="Rectangle 546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8" name="TextBox 547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549" name="Rectangle 548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0" name="TextBox 549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551" name="Rectangle 550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2" name="TextBox 551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53" name="Rectangle 552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TextBox 555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557" name="Rectangle 556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TextBox 557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59" name="Rectangle 558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0" name="TextBox 559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61" name="Rectangle 560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2" name="TextBox 561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563" name="Rectangle 562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4" name="TextBox 563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65" name="Rectangle 564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6" name="TextBox 565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67" name="Rectangle 566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8" name="TextBox 567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9" name="Rectangle 568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0" name="Rectangle 56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Rectangle 618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TextBox 621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23" name="Rectangle 622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4" name="TextBox 623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25" name="Rectangle 624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6" name="TextBox 625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27" name="Rectangle 626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8" name="TextBox 627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29" name="Rectangle 628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0" name="TextBox 629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631" name="Rectangle 630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2" name="TextBox 631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3" name="Rectangle 632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4" name="TextBox 633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35" name="Rectangle 634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6" name="TextBox 635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37" name="Rectangle 636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8" name="TextBox 637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39" name="Rectangle 638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0" name="TextBox 639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41" name="Rectangle 640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2" name="TextBox 641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43" name="Rectangle 642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4" name="TextBox 643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45" name="Rectangle 644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6" name="TextBox 645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47" name="Rectangle 646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8" name="TextBox 647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49" name="Rectangle 648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0" name="TextBox 649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51" name="Rectangle 650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TextBox 651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53" name="Rectangle 652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Rectangle 667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Rectangle 716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A10/D11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TextBox 745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A12/D11</a:t>
            </a:r>
          </a:p>
        </p:txBody>
      </p:sp>
      <p:sp>
        <p:nvSpPr>
          <p:cNvPr id="747" name="Rectangle 746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A8/D9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A12/D13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TextBox 757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59" name="Rectangle 758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0" name="TextBox 759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61" name="Rectangle 760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2" name="TextBox 761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63" name="Rectangle 762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4" name="TextBox 763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65" name="Rectangle 764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6" name="Rectangle 765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A10/D10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A10/D9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A12/D12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A11/D11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A13/D13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SBGR – GUARULHOS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34761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50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TextBox 173"/>
          <p:cNvSpPr txBox="1"/>
          <p:nvPr/>
        </p:nvSpPr>
        <p:spPr>
          <a:xfrm>
            <a:off x="34761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TextBox 175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TextBox 177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13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TextBox 179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TextBox 181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TextBox 183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62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TextBox 185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TextBox 187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14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TextBox 191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TextBox 193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TextBox 195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TextBox 197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TextBox 199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36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TextBox 201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TextBox 203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TextBox 205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29</a:t>
            </a:r>
          </a:p>
        </p:txBody>
      </p:sp>
      <p:sp>
        <p:nvSpPr>
          <p:cNvPr id="207" name="Rectangle 206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TextBox 207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TextBox 209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11" name="Rectangle 210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TextBox 211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TextBox 213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215" name="Rectangle 214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TextBox 215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35</a:t>
            </a:r>
          </a:p>
        </p:txBody>
      </p:sp>
      <p:sp>
        <p:nvSpPr>
          <p:cNvPr id="217" name="Rectangle 216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TextBox 217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41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TextBox 219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21" name="Rectangle 220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TextBox 221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4761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57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18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37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27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54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34761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60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39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46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TextBox 309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311" name="Rectangle 310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58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34761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34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63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61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15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33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38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28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55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47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34761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65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59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49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16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44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40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32</a:t>
            </a:r>
          </a:p>
        </p:txBody>
      </p:sp>
      <p:sp>
        <p:nvSpPr>
          <p:cNvPr id="399" name="Rectangle 398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0" name="TextBox 399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43</a:t>
            </a:r>
          </a:p>
        </p:txBody>
      </p:sp>
      <p:sp>
        <p:nvSpPr>
          <p:cNvPr id="401" name="Rectangle 400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2" name="TextBox 401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48</a:t>
            </a:r>
          </a:p>
        </p:txBody>
      </p:sp>
      <p:sp>
        <p:nvSpPr>
          <p:cNvPr id="403" name="Rectangle 402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4" name="TextBox 403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45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6" name="TextBox 405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31</a:t>
            </a:r>
          </a:p>
        </p:txBody>
      </p:sp>
      <p:sp>
        <p:nvSpPr>
          <p:cNvPr id="407" name="Rectangle 406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8" name="TextBox 407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30</a:t>
            </a:r>
          </a:p>
        </p:txBody>
      </p:sp>
      <p:sp>
        <p:nvSpPr>
          <p:cNvPr id="409" name="Rectangle 408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0" name="TextBox 409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42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5" name="TextBox 414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TextBox 460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62" name="Rectangle 461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14/05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34761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A25/D25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34761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A6/D7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A31/D31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A7/D7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TextBox 602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04" name="Rectangle 603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A18/D18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A14/D15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A18/D17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A20/D21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34761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A28/D29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A9/D9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A18/D19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A14/D13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A27/D27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TextBox 670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672" name="Rectangle 671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3" name="TextBox 672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674" name="Rectangle 673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5" name="TextBox 674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76" name="Rectangle 675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7" name="TextBox 676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8" name="Rectangle 677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9" name="TextBox 678"/>
          <p:cNvSpPr txBox="1"/>
          <p:nvPr/>
        </p:nvSpPr>
        <p:spPr>
          <a:xfrm>
            <a:off x="34761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0" name="Rectangle 679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1" name="TextBox 680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2" name="Rectangle 681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3" name="TextBox 682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84" name="Rectangle 683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5" name="TextBox 684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686" name="Rectangle 685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7" name="TextBox 686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688" name="Rectangle 687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9" name="TextBox 688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690" name="Rectangle 689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1" name="TextBox 690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A30/D30</a:t>
            </a:r>
          </a:p>
        </p:txBody>
      </p:sp>
      <p:sp>
        <p:nvSpPr>
          <p:cNvPr id="692" name="Rectangle 691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3" name="TextBox 692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694" name="Rectangle 693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5" name="TextBox 694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96" name="Rectangle 695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7" name="TextBox 696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698" name="Rectangle 697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TextBox 698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00" name="Rectangle 699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1" name="TextBox 700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02" name="Rectangle 701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3" name="TextBox 702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04" name="Rectangle 703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5" name="TextBox 704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A20/D19</a:t>
            </a:r>
          </a:p>
        </p:txBody>
      </p:sp>
      <p:sp>
        <p:nvSpPr>
          <p:cNvPr id="706" name="Rectangle 705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7" name="TextBox 706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08" name="Rectangle 707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9" name="TextBox 708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A23/D23</a:t>
            </a:r>
          </a:p>
        </p:txBody>
      </p:sp>
      <p:sp>
        <p:nvSpPr>
          <p:cNvPr id="710" name="Rectangle 709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1" name="TextBox 710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12" name="Rectangle 711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3" name="TextBox 712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14" name="Rectangle 713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5" name="TextBox 714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716" name="Rectangle 715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7" name="TextBox 716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718" name="Rectangle 717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9" name="TextBox 718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A29/D29</a:t>
            </a:r>
          </a:p>
        </p:txBody>
      </p:sp>
      <p:sp>
        <p:nvSpPr>
          <p:cNvPr id="720" name="Rectangle 719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34761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A17/D17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A32/D31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A30/D31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A8/D7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A16/D17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A19/D19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A14/D14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TextBox 76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A28/D27</a:t>
            </a:r>
          </a:p>
        </p:txBody>
      </p:sp>
      <p:sp>
        <p:nvSpPr>
          <p:cNvPr id="770" name="Rectangle 76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1" name="TextBox 77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3" name="TextBox 77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A24/D23</a:t>
            </a:r>
          </a:p>
        </p:txBody>
      </p:sp>
      <p:sp>
        <p:nvSpPr>
          <p:cNvPr id="774" name="Rectangle 77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5" name="TextBox 77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6" name="Rectangle 77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7" name="TextBox 77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78" name="Rectangle 77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9" name="TextBox 778"/>
          <p:cNvSpPr txBox="1"/>
          <p:nvPr/>
        </p:nvSpPr>
        <p:spPr>
          <a:xfrm>
            <a:off x="34761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0" name="Rectangle 779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1" name="TextBox 780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82" name="Rectangle 781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3" name="TextBox 782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84" name="Rectangle 783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5" name="TextBox 784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86" name="Rectangle 785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7" name="TextBox 786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788" name="Rectangle 787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9" name="TextBox 788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A32/D33</a:t>
            </a:r>
          </a:p>
        </p:txBody>
      </p:sp>
      <p:sp>
        <p:nvSpPr>
          <p:cNvPr id="790" name="Rectangle 789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1" name="TextBox 790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A30/D29</a:t>
            </a:r>
          </a:p>
        </p:txBody>
      </p:sp>
      <p:sp>
        <p:nvSpPr>
          <p:cNvPr id="792" name="Rectangle 791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3" name="TextBox 792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A24/D25</a:t>
            </a:r>
          </a:p>
        </p:txBody>
      </p:sp>
      <p:sp>
        <p:nvSpPr>
          <p:cNvPr id="794" name="Rectangle 793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5" name="TextBox 794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A8/D8</a:t>
            </a:r>
          </a:p>
        </p:txBody>
      </p:sp>
      <p:sp>
        <p:nvSpPr>
          <p:cNvPr id="796" name="Rectangle 795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7" name="TextBox 796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798" name="Rectangle 797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9" name="TextBox 798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A22/D22</a:t>
            </a:r>
          </a:p>
        </p:txBody>
      </p:sp>
      <p:sp>
        <p:nvSpPr>
          <p:cNvPr id="800" name="Rectangle 799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1" name="TextBox 800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A20/D20</a:t>
            </a:r>
          </a:p>
        </p:txBody>
      </p:sp>
      <p:sp>
        <p:nvSpPr>
          <p:cNvPr id="802" name="Rectangle 801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3" name="TextBox 802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A16/D16</a:t>
            </a:r>
          </a:p>
        </p:txBody>
      </p:sp>
      <p:sp>
        <p:nvSpPr>
          <p:cNvPr id="804" name="Rectangle 803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5" name="TextBox 804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A22/D21</a:t>
            </a:r>
          </a:p>
        </p:txBody>
      </p:sp>
      <p:sp>
        <p:nvSpPr>
          <p:cNvPr id="806" name="Rectangle 805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7" name="TextBox 806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A24/D24</a:t>
            </a:r>
          </a:p>
        </p:txBody>
      </p:sp>
      <p:sp>
        <p:nvSpPr>
          <p:cNvPr id="808" name="Rectangle 807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9" name="TextBox 808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A22/D23</a:t>
            </a:r>
          </a:p>
        </p:txBody>
      </p:sp>
      <p:sp>
        <p:nvSpPr>
          <p:cNvPr id="810" name="Rectangle 809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1" name="TextBox 810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A16/D15</a:t>
            </a:r>
          </a:p>
        </p:txBody>
      </p:sp>
      <p:sp>
        <p:nvSpPr>
          <p:cNvPr id="812" name="Rectangle 811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3" name="TextBox 812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A15/D15</a:t>
            </a:r>
          </a:p>
        </p:txBody>
      </p:sp>
      <p:sp>
        <p:nvSpPr>
          <p:cNvPr id="814" name="Rectangle 813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5" name="TextBox 814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A21/D21</a:t>
            </a:r>
          </a:p>
        </p:txBody>
      </p:sp>
      <p:sp>
        <p:nvSpPr>
          <p:cNvPr id="816" name="Rectangle 815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7" name="TextBox 816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18" name="Rectangle 817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9" name="TextBox 818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20" name="Rectangle 819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1" name="TextBox 820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22" name="Rectangle 821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3" name="TextBox 822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14/05/2026 – 20/05/2026</a:t>
            </a:r>
          </a:p>
        </p:txBody>
      </p:sp>
      <p:pic>
        <p:nvPicPr>
          <p:cNvPr id="8" name="Picture 7" descr="dom_cgna_peq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201" y="6365880"/>
            <a:ext cx="1512000" cy="492120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