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4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32000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980000"/>
            <a:ext cx="9144000" cy="216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20000" y="540000"/>
            <a:ext cx="8064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1368000"/>
            <a:ext cx="806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AA3C0"/>
                </a:solidFill>
              </a:rPr>
              <a:t>Boletim de Risco e Impacto no Serviço de Aeroporto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2160000"/>
            <a:ext cx="8064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0B4D8"/>
                </a:solidFill>
              </a:rPr>
              <a:t>SBGL  ·  SBBR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772000"/>
            <a:ext cx="806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8EFF8"/>
                </a:solidFill>
              </a:rPr>
              <a:t>06/05/2026 — 12/05/2026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4604400"/>
            <a:ext cx="806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Gerado em 06/05/2026 18:36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06/05/2026 — 12/05/2026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1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143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74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06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382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2698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015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331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648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3964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4281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64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4597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59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914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50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230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5547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90" name="Rectangle 89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5863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6180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6496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96" name="Rectangle 95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6813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98" name="Rectangle 97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7129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744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776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807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839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111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57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43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4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50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06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382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2698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TextBox 122"/>
          <p:cNvSpPr txBox="1"/>
          <p:nvPr/>
        </p:nvSpPr>
        <p:spPr>
          <a:xfrm>
            <a:off x="3015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3331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3648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3964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4281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61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4597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60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4914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5230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5547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5863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6180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6496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6813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7129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49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744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776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27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807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839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11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57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143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50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174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49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206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TextBox 168"/>
          <p:cNvSpPr txBox="1"/>
          <p:nvPr/>
        </p:nvSpPr>
        <p:spPr>
          <a:xfrm>
            <a:off x="2382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2698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015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3331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3648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3964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4281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64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4597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4914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5230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5547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29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5863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6180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6496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6813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7129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46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744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776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807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839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11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57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43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46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174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06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2382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2698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TextBox 222"/>
          <p:cNvSpPr txBox="1"/>
          <p:nvPr/>
        </p:nvSpPr>
        <p:spPr>
          <a:xfrm>
            <a:off x="3015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3331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3648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3964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42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4281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62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4597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64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4914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5230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5547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5863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6180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35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6496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6813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36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7129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744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776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29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807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839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10/05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111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49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143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35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174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41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TextBox 266"/>
          <p:cNvSpPr txBox="1"/>
          <p:nvPr/>
        </p:nvSpPr>
        <p:spPr>
          <a:xfrm>
            <a:off x="206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9" name="TextBox 268"/>
          <p:cNvSpPr txBox="1"/>
          <p:nvPr/>
        </p:nvSpPr>
        <p:spPr>
          <a:xfrm>
            <a:off x="2382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2698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3015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3331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3648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27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3964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4281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57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4597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57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4914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5230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5547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28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5863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42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6180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41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6496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6813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37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7129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744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776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28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807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27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839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11/05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11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54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143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174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46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206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2382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2698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3015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3331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3648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34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TextBox 328"/>
          <p:cNvSpPr txBox="1"/>
          <p:nvPr/>
        </p:nvSpPr>
        <p:spPr>
          <a:xfrm>
            <a:off x="3964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330" name="Rectangle 329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TextBox 330"/>
          <p:cNvSpPr txBox="1"/>
          <p:nvPr/>
        </p:nvSpPr>
        <p:spPr>
          <a:xfrm>
            <a:off x="4281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58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TextBox 332"/>
          <p:cNvSpPr txBox="1"/>
          <p:nvPr/>
        </p:nvSpPr>
        <p:spPr>
          <a:xfrm>
            <a:off x="4597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60</a:t>
            </a:r>
          </a:p>
        </p:txBody>
      </p:sp>
      <p:sp>
        <p:nvSpPr>
          <p:cNvPr id="334" name="Rectangle 333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TextBox 334"/>
          <p:cNvSpPr txBox="1"/>
          <p:nvPr/>
        </p:nvSpPr>
        <p:spPr>
          <a:xfrm>
            <a:off x="4914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336" name="Rectangle 335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TextBox 336"/>
          <p:cNvSpPr txBox="1"/>
          <p:nvPr/>
        </p:nvSpPr>
        <p:spPr>
          <a:xfrm>
            <a:off x="5230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TextBox 338"/>
          <p:cNvSpPr txBox="1"/>
          <p:nvPr/>
        </p:nvSpPr>
        <p:spPr>
          <a:xfrm>
            <a:off x="5547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340" name="Rectangle 339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TextBox 340"/>
          <p:cNvSpPr txBox="1"/>
          <p:nvPr/>
        </p:nvSpPr>
        <p:spPr>
          <a:xfrm>
            <a:off x="5863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342" name="Rectangle 341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TextBox 342"/>
          <p:cNvSpPr txBox="1"/>
          <p:nvPr/>
        </p:nvSpPr>
        <p:spPr>
          <a:xfrm>
            <a:off x="6180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344" name="Rectangle 343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TextBox 344"/>
          <p:cNvSpPr txBox="1"/>
          <p:nvPr/>
        </p:nvSpPr>
        <p:spPr>
          <a:xfrm>
            <a:off x="6496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346" name="Rectangle 345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TextBox 346"/>
          <p:cNvSpPr txBox="1"/>
          <p:nvPr/>
        </p:nvSpPr>
        <p:spPr>
          <a:xfrm>
            <a:off x="6813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348" name="Rectangle 347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TextBox 348"/>
          <p:cNvSpPr txBox="1"/>
          <p:nvPr/>
        </p:nvSpPr>
        <p:spPr>
          <a:xfrm>
            <a:off x="7129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50" name="Rectangle 349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744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46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776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807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839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TextBox 358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12/05</a:t>
            </a:r>
          </a:p>
        </p:txBody>
      </p:sp>
      <p:sp>
        <p:nvSpPr>
          <p:cNvPr id="360" name="Rectangle 359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TextBox 360"/>
          <p:cNvSpPr txBox="1"/>
          <p:nvPr/>
        </p:nvSpPr>
        <p:spPr>
          <a:xfrm>
            <a:off x="111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58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143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TextBox 364"/>
          <p:cNvSpPr txBox="1"/>
          <p:nvPr/>
        </p:nvSpPr>
        <p:spPr>
          <a:xfrm>
            <a:off x="174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66" name="Rectangle 365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TextBox 366"/>
          <p:cNvSpPr txBox="1"/>
          <p:nvPr/>
        </p:nvSpPr>
        <p:spPr>
          <a:xfrm>
            <a:off x="206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2382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2698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3015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3331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3648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3964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42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4281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64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4597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61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4914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5230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5547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5863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6180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6496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6813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38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7129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744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47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776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807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28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839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42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000" y="68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88000" y="63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J1192/25 NOTAMN_x000D_</a:t>
            </a:r>
            <a:br/>
            <a:r>
              <a:t>Q) SBBS/QMBCH/IV/BO/A/000/999/2326S04628W005_x000D_</a:t>
            </a:r>
            <a:br/>
            <a:r>
              <a:t>A) SBGR_x000D_</a:t>
            </a:r>
            <a:br/>
            <a:r>
              <a:t>B) 2512281853 C) PERM_x000D_</a:t>
            </a:r>
            <a:br/>
            <a:r>
              <a:t>E) BEARING STRENGTH CHANGED TO:_x000D_</a:t>
            </a:r>
            <a:br/>
            <a:r>
              <a:t>1-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" y="85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2025-12-28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000" y="1116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8000" y="1062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J0177/26 NOTAMN</a:t>
            </a:r>
            <a:br/>
            <a:r>
              <a:t>Q) SBBS/QOBCE/IV/M/AE/000/999/2326S04628W005</a:t>
            </a:r>
            <a:br/>
            <a:r>
              <a:t>A) SBGR</a:t>
            </a:r>
            <a:br/>
            <a:r>
              <a:t>B) 2603130000 C) 2606112359</a:t>
            </a:r>
            <a:br/>
            <a:r>
              <a:t>E) OBST ERECTED (CRANE) LGTD COOR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8000" y="1285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2026-03-13 → 2026-06-11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000" y="1548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8000" y="1494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J0366/26 NOTAMN_x000D_</a:t>
            </a:r>
            <a:br/>
            <a:r>
              <a:t>Q) SBBS/QMRXX/IV/NBO/A/000/999/2326S04628W005_x000D_</a:t>
            </a:r>
            <a:br/>
            <a:r>
              <a:t>A) SBGR_x000D_</a:t>
            </a:r>
            <a:br/>
            <a:r>
              <a:t>B) 2604301700 C) 2605301700_x000D_</a:t>
            </a:r>
            <a:br/>
            <a:r>
              <a:t>E) RWY 10R/28L PROHIBITED OP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8000" y="1717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2026-04-30 → 2026-05-30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8000" y="1980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88000" y="1926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J0368/26 NOTAMN_x000D_</a:t>
            </a:r>
            <a:br/>
            <a:r>
              <a:t>Q) SBBS/QIUCG/I/NBO/A/000/999/2326S04628W005_x000D_</a:t>
            </a:r>
            <a:br/>
            <a:r>
              <a:t>A) SBGR_x000D_</a:t>
            </a:r>
            <a:br/>
            <a:r>
              <a:t>B) 2604301700 C) 2605301700_x000D_</a:t>
            </a:r>
            <a:br/>
            <a:r>
              <a:t>E) ILS RWY 10R CAT III DOWNGR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8000" y="2149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2026-04-30 → 2026-05-30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8000" y="2412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88000" y="2358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J0371/26 NOTAMN_x000D_</a:t>
            </a:r>
            <a:br/>
            <a:r>
              <a:t>Q) SBBS/QMRLC/IV/NBO/A/000/999/2326S04628W005_x000D_</a:t>
            </a:r>
            <a:br/>
            <a:r>
              <a:t>A) SBGR_x000D_</a:t>
            </a:r>
            <a:br/>
            <a:r>
              <a:t>B) 2605011300 C) 2605301430_x000D_</a:t>
            </a:r>
            <a:br/>
            <a:r>
              <a:t>D) MAY 01-05 1300-1430 MAY 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8000" y="2581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2026-05-01 → 2026-05-30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98000" y="284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88000" y="279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J0379/26 NOTAMN_x000D_</a:t>
            </a:r>
            <a:br/>
            <a:r>
              <a:t>Q) SBBS/QMTXX/IV/NBO/A/000/999/2326S04628W005_x000D_</a:t>
            </a:r>
            <a:br/>
            <a:r>
              <a:t>A) SBGR_x000D_</a:t>
            </a:r>
            <a:br/>
            <a:r>
              <a:t>B) 2605011554 C) 2605301700_x000D_</a:t>
            </a:r>
            <a:br/>
            <a:r>
              <a:t>E) THR 10R PROHIBITED BACKTR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8000" y="301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2026-05-01 → 2026-05-30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8000" y="3276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88000" y="3222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J0374/26 NOTAMN_x000D_</a:t>
            </a:r>
            <a:br/>
            <a:r>
              <a:t>Q) SBBS/QMRLC/IV/NBO/A/000/999/2326S04628W005_x000D_</a:t>
            </a:r>
            <a:br/>
            <a:r>
              <a:t>A) SBGR_x000D_</a:t>
            </a:r>
            <a:br/>
            <a:r>
              <a:t>B) 2605040500 C) 2606300759_x000D_</a:t>
            </a:r>
            <a:br/>
            <a:r>
              <a:t>D) MON TUE 0500-0759_x000D_</a:t>
            </a:r>
            <a:br/>
            <a:r>
              <a:t>E) RWY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8000" y="3445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2026-05-04 → 2026-06-30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98000" y="3708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88000" y="3654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J0383/26 NOTAMR J0375/26_x000D_</a:t>
            </a:r>
            <a:br/>
            <a:r>
              <a:t>Q) SBBS/QMDCH/IV/NBO/A/000/999/2326S04628W005_x000D_</a:t>
            </a:r>
            <a:br/>
            <a:r>
              <a:t>A) SBGR_x000D_</a:t>
            </a:r>
            <a:br/>
            <a:r>
              <a:t>B) 2605041242 C) 2605301700_x000D_</a:t>
            </a:r>
            <a:br/>
            <a:r>
              <a:t>E) DECLARED DIST RW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8000" y="3877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2026-05-04 → 2026-05-30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8000" y="4140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88000" y="4086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J0270/26 NOTAMN</a:t>
            </a:r>
            <a:br/>
            <a:r>
              <a:t>Q) SBBS/QXXCA/IV/BO/W/000/025/2333S04640W001</a:t>
            </a:r>
            <a:br/>
            <a:r>
              <a:t>A) SBGR</a:t>
            </a:r>
            <a:br/>
            <a:r>
              <a:t>B) 2608011800 C) 2608022300</a:t>
            </a:r>
            <a:br/>
            <a:r>
              <a:t>D) DAILY 1800-2300</a:t>
            </a:r>
            <a:br/>
            <a:r>
              <a:t>E) TEMPORARY 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8000" y="4309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2026-08-01 → 2026-08-02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32000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20000" y="1152000"/>
            <a:ext cx="8064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1" i="0">
                <a:solidFill>
                  <a:srgbClr val="FFFFFF"/>
                </a:solidFill>
              </a:rPr>
              <a:t>BRA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000" y="2664000"/>
            <a:ext cx="8064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B4D8"/>
                </a:solidFill>
              </a:rPr>
              <a:t>SBGL  ·  SBBR  ·  SBGR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Céu limpo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7 kt  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7 kt  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58%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32°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10 kt  ENE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88%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34°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14 kt  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60%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10/05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33°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22°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16 kt  SW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74%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11/05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24°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10 kt  SW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100%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12/05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23°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6 kt  NNE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59% nub.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06/05/2026 — 12/05/2026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1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143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74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06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382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15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331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648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3964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281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4597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4914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85" name="Rectangle 84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5230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87" name="Rectangle 86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5547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5863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6180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6496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6813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97" name="Rectangle 96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7129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744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776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807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839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26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1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143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74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206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382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015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TextBox 122"/>
          <p:cNvSpPr txBox="1"/>
          <p:nvPr/>
        </p:nvSpPr>
        <p:spPr>
          <a:xfrm>
            <a:off x="3331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3648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3964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4281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34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4597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4914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5230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5547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5863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6180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6496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6813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7129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744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776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807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839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111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43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174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206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2382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015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331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648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64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281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597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4914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230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5547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5863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180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6496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6813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7129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744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776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807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839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11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43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174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206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2382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015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3331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TextBox 222"/>
          <p:cNvSpPr txBox="1"/>
          <p:nvPr/>
        </p:nvSpPr>
        <p:spPr>
          <a:xfrm>
            <a:off x="3648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3964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4281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35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4597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26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4914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5230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5547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5863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6180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6496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6813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7129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744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776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807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839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10/05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111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143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174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206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TextBox 264"/>
          <p:cNvSpPr txBox="1"/>
          <p:nvPr/>
        </p:nvSpPr>
        <p:spPr>
          <a:xfrm>
            <a:off x="2382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7" name="Rectangle 266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015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3331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648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964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4281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597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914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0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547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5863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180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496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6813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129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744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776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807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839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11/05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11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43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26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74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206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2382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Rectangle 315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3015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3331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TextBox 320"/>
          <p:cNvSpPr txBox="1"/>
          <p:nvPr/>
        </p:nvSpPr>
        <p:spPr>
          <a:xfrm>
            <a:off x="3648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22" name="Rectangle 321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3" name="TextBox 322"/>
          <p:cNvSpPr txBox="1"/>
          <p:nvPr/>
        </p:nvSpPr>
        <p:spPr>
          <a:xfrm>
            <a:off x="3964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324" name="Rectangle 323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5" name="TextBox 324"/>
          <p:cNvSpPr txBox="1"/>
          <p:nvPr/>
        </p:nvSpPr>
        <p:spPr>
          <a:xfrm>
            <a:off x="4281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326" name="Rectangle 325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7" name="TextBox 326"/>
          <p:cNvSpPr txBox="1"/>
          <p:nvPr/>
        </p:nvSpPr>
        <p:spPr>
          <a:xfrm>
            <a:off x="4597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328" name="Rectangle 327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9" name="TextBox 328"/>
          <p:cNvSpPr txBox="1"/>
          <p:nvPr/>
        </p:nvSpPr>
        <p:spPr>
          <a:xfrm>
            <a:off x="4914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330" name="Rectangle 329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1" name="TextBox 330"/>
          <p:cNvSpPr txBox="1"/>
          <p:nvPr/>
        </p:nvSpPr>
        <p:spPr>
          <a:xfrm>
            <a:off x="5230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3" name="TextBox 332"/>
          <p:cNvSpPr txBox="1"/>
          <p:nvPr/>
        </p:nvSpPr>
        <p:spPr>
          <a:xfrm>
            <a:off x="5547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334" name="Rectangle 333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5" name="TextBox 334"/>
          <p:cNvSpPr txBox="1"/>
          <p:nvPr/>
        </p:nvSpPr>
        <p:spPr>
          <a:xfrm>
            <a:off x="5863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336" name="Rectangle 335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7" name="TextBox 336"/>
          <p:cNvSpPr txBox="1"/>
          <p:nvPr/>
        </p:nvSpPr>
        <p:spPr>
          <a:xfrm>
            <a:off x="6180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38" name="Rectangle 337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9" name="TextBox 338"/>
          <p:cNvSpPr txBox="1"/>
          <p:nvPr/>
        </p:nvSpPr>
        <p:spPr>
          <a:xfrm>
            <a:off x="6496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340" name="Rectangle 339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1" name="TextBox 340"/>
          <p:cNvSpPr txBox="1"/>
          <p:nvPr/>
        </p:nvSpPr>
        <p:spPr>
          <a:xfrm>
            <a:off x="6813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42" name="Rectangle 341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3" name="TextBox 342"/>
          <p:cNvSpPr txBox="1"/>
          <p:nvPr/>
        </p:nvSpPr>
        <p:spPr>
          <a:xfrm>
            <a:off x="7129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344" name="Rectangle 343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5" name="TextBox 344"/>
          <p:cNvSpPr txBox="1"/>
          <p:nvPr/>
        </p:nvSpPr>
        <p:spPr>
          <a:xfrm>
            <a:off x="744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346" name="Rectangle 345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7" name="TextBox 346"/>
          <p:cNvSpPr txBox="1"/>
          <p:nvPr/>
        </p:nvSpPr>
        <p:spPr>
          <a:xfrm>
            <a:off x="776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18</a:t>
            </a:r>
          </a:p>
        </p:txBody>
      </p:sp>
      <p:sp>
        <p:nvSpPr>
          <p:cNvPr id="348" name="Rectangle 347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9" name="TextBox 348"/>
          <p:cNvSpPr txBox="1"/>
          <p:nvPr/>
        </p:nvSpPr>
        <p:spPr>
          <a:xfrm>
            <a:off x="807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350" name="Rectangle 349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1" name="TextBox 350"/>
          <p:cNvSpPr txBox="1"/>
          <p:nvPr/>
        </p:nvSpPr>
        <p:spPr>
          <a:xfrm>
            <a:off x="839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352" name="Rectangle 351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3" name="TextBox 352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12/05</a:t>
            </a:r>
          </a:p>
        </p:txBody>
      </p:sp>
      <p:sp>
        <p:nvSpPr>
          <p:cNvPr id="354" name="Rectangle 353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5" name="TextBox 354"/>
          <p:cNvSpPr txBox="1"/>
          <p:nvPr/>
        </p:nvSpPr>
        <p:spPr>
          <a:xfrm>
            <a:off x="111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356" name="Rectangle 355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7" name="TextBox 356"/>
          <p:cNvSpPr txBox="1"/>
          <p:nvPr/>
        </p:nvSpPr>
        <p:spPr>
          <a:xfrm>
            <a:off x="143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358" name="Rectangle 357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TextBox 358"/>
          <p:cNvSpPr txBox="1"/>
          <p:nvPr/>
        </p:nvSpPr>
        <p:spPr>
          <a:xfrm>
            <a:off x="174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60" name="Rectangle 359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1" name="TextBox 360"/>
          <p:cNvSpPr txBox="1"/>
          <p:nvPr/>
        </p:nvSpPr>
        <p:spPr>
          <a:xfrm>
            <a:off x="206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2382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Rectangle 364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3015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3331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3648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964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4281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34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4597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914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5230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547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863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80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496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813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129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44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776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07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839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8000" y="630000"/>
            <a:ext cx="856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8AA3C0"/>
                </a:solidFill>
              </a:rPr>
              <a:t>Sem NOTAMs selecionados.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26°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16°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22 kt  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18%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Parcialmente nublado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27°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17°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15 kt  ENE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11%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Principalmente limpo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27°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13 kt  ENE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12%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13 kt  ENE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20%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10/05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8 kt  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52%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11/05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12 kt  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18%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12/05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⛅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Parcialmente nublado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12 kt  ESE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24% nub.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06/05/2026 — 12/05/2026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1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29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143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74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06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698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331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648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964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281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45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4597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4914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5230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547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5863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90" name="Rectangle 89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6180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6496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6813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7129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98" name="Rectangle 97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7446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7762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80790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8395500" y="9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1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143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74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206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382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698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331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648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64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281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597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4914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230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5547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5863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180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6496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6813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7129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7446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7762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80790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8395500" y="13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11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31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43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74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206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TextBox 166"/>
          <p:cNvSpPr txBox="1"/>
          <p:nvPr/>
        </p:nvSpPr>
        <p:spPr>
          <a:xfrm>
            <a:off x="2698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331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648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964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19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4281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48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597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914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34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0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547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5863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14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180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496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6813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129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7446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7762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80790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8395500" y="18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11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43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74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206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698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3331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3648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7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964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281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41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597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35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914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29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230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547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863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80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496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813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129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446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7762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0790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39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8395500" y="22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10/05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11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43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74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206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Rectangle 261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TextBox 262"/>
          <p:cNvSpPr txBox="1"/>
          <p:nvPr/>
        </p:nvSpPr>
        <p:spPr>
          <a:xfrm>
            <a:off x="2698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3331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648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3964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4281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4597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32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4914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28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5230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5547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863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6180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496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813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7129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46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762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0790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43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395500" y="27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24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11/05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111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26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43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74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206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5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2698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Rectangle 312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3331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3648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3964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21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4281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44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4597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914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35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5230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547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5863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180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13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496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23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813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129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7446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762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80790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95500" y="315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12/05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11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30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43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74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9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206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6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2382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2698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Rectangle 361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3" name="TextBox 362"/>
          <p:cNvSpPr txBox="1"/>
          <p:nvPr/>
        </p:nvSpPr>
        <p:spPr>
          <a:xfrm>
            <a:off x="3331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</a:t>
            </a:r>
          </a:p>
        </p:txBody>
      </p:sp>
      <p:sp>
        <p:nvSpPr>
          <p:cNvPr id="364" name="Rectangle 363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5" name="TextBox 364"/>
          <p:cNvSpPr txBox="1"/>
          <p:nvPr/>
        </p:nvSpPr>
        <p:spPr>
          <a:xfrm>
            <a:off x="3648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8</a:t>
            </a:r>
          </a:p>
        </p:txBody>
      </p:sp>
      <p:sp>
        <p:nvSpPr>
          <p:cNvPr id="366" name="Rectangle 365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7" name="TextBox 366"/>
          <p:cNvSpPr txBox="1"/>
          <p:nvPr/>
        </p:nvSpPr>
        <p:spPr>
          <a:xfrm>
            <a:off x="3964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20</a:t>
            </a:r>
          </a:p>
        </p:txBody>
      </p:sp>
      <p:sp>
        <p:nvSpPr>
          <p:cNvPr id="368" name="Rectangle 367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4281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46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4597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914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33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5230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547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5863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15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180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12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496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22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6813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17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129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10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7446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11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7762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16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80790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40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8395500" y="3600000"/>
            <a:ext cx="3165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0">
                <a:solidFill>
                  <a:srgbClr val="0D1B2A"/>
                </a:solidFill>
              </a:rPr>
              <a:t>25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000" y="68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88000" y="63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J0048/26 NOTAMN</a:t>
            </a:r>
            <a:br/>
            <a:r>
              <a:t>Q) SBBS/QRTCA/IV/BO/W/000/040/1550S04756W001</a:t>
            </a:r>
            <a:br/>
            <a:r>
              <a:t>A) SBBR</a:t>
            </a:r>
            <a:br/>
            <a:r>
              <a:t>B) 2602132100 C) 2605110100</a:t>
            </a:r>
            <a:br/>
            <a:r>
              <a:t>D) FEB 13/14 TIL MAY 10/11 FRI/SA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" y="85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2026-02-13 → 2026-05-11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000" y="1116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8000" y="1062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J0142/26 NOTAMR J1168/25</a:t>
            </a:r>
            <a:br/>
            <a:r>
              <a:t>Q) SBBS/QWBLW/IV/M/W/035/065/1546S04750W002</a:t>
            </a:r>
            <a:br/>
            <a:r>
              <a:t>A) SBBR</a:t>
            </a:r>
            <a:br/>
            <a:r>
              <a:t>B) 2602251618 C) 2605252047</a:t>
            </a:r>
            <a:br/>
            <a:r>
              <a:t>D) FEB 25 1618-2138 FEB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8000" y="1285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2026-02-25 → 2026-05-25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000" y="1548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8000" y="1494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J0144/26 NOTAMR J0143/26</a:t>
            </a:r>
            <a:br/>
            <a:r>
              <a:t>Q) SBBS/QWELW/IV/BO/W/000/045/1554S04741W011</a:t>
            </a:r>
            <a:br/>
            <a:r>
              <a:t>A) SBBR</a:t>
            </a:r>
            <a:br/>
            <a:r>
              <a:t>B) 2602252014 C) 2605252047</a:t>
            </a:r>
            <a:br/>
            <a:r>
              <a:t>D) FEB 25 2013-2047 FEB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8000" y="1717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2026-02-25 → 2026-05-25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8000" y="1980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88000" y="1926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J0145/26 NOTAMR J1136/25</a:t>
            </a:r>
            <a:br/>
            <a:r>
              <a:t>Q) SBBS/QWBLW/IV/M/W/035/065/1550S04751W002</a:t>
            </a:r>
            <a:br/>
            <a:r>
              <a:t>A) SBBR</a:t>
            </a:r>
            <a:br/>
            <a:r>
              <a:t>B) 2602260911 C) 2605252047</a:t>
            </a:r>
            <a:br/>
            <a:r>
              <a:t>D) SR-SS</a:t>
            </a:r>
            <a:br/>
            <a:r>
              <a:t>E) AEROBATICS SU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8000" y="2149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2026-02-26 → 2026-05-25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8000" y="2412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88000" y="2358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J0099/26 NOTAMN</a:t>
            </a:r>
            <a:br/>
            <a:r>
              <a:t>Q) SBBS/QWELW/IV/BO/W/000/055/1547S04752W002</a:t>
            </a:r>
            <a:br/>
            <a:r>
              <a:t>A) SBBR</a:t>
            </a:r>
            <a:br/>
            <a:r>
              <a:t>B) 2602281400 C) 2605242030</a:t>
            </a:r>
            <a:br/>
            <a:r>
              <a:t>D) APR 03 21 MAY 01 SAT SUN 1400-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8000" y="2581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2026-02-28 → 2026-05-24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98000" y="284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88000" y="279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J0185/26 NOTAMN</a:t>
            </a:r>
            <a:br/>
            <a:r>
              <a:t>Q) SBBS/QMBCH/IV/BO/A/000/999/1552S04755W005</a:t>
            </a:r>
            <a:br/>
            <a:r>
              <a:t>A) SBBR</a:t>
            </a:r>
            <a:br/>
            <a:r>
              <a:t>B) 2603091651 C) PERM</a:t>
            </a:r>
            <a:br/>
            <a:r>
              <a:t>E) BEARING STRENGTH CHANGED:</a:t>
            </a:r>
            <a:br/>
            <a:r>
              <a:t>1- APN1 (P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8000" y="301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2026-03-09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8000" y="3276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88000" y="3222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J0186/26 NOTAMN</a:t>
            </a:r>
            <a:br/>
            <a:r>
              <a:t>Q) SBBS/QMBCH/IV/BO/A/000/999/1552S04755W005</a:t>
            </a:r>
            <a:br/>
            <a:r>
              <a:t>A) SBBR</a:t>
            </a:r>
            <a:br/>
            <a:r>
              <a:t>B) 2603091710 C) PERM</a:t>
            </a:r>
            <a:br/>
            <a:r>
              <a:t>E) BEARING STRENGTH CHANGED:</a:t>
            </a:r>
            <a:br/>
            <a:r>
              <a:t>1- TWY A 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8000" y="3445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2026-03-09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98000" y="3708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88000" y="3654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J0187/26 NOTAMR J0184/26</a:t>
            </a:r>
            <a:br/>
            <a:r>
              <a:t>Q) SBBS/QMBCH/IV/BO/A/000/999/1552S04755W005</a:t>
            </a:r>
            <a:br/>
            <a:r>
              <a:t>A) SBBR</a:t>
            </a:r>
            <a:br/>
            <a:r>
              <a:t>B) 2603092326 C) PERM</a:t>
            </a:r>
            <a:br/>
            <a:r>
              <a:t>E) BEARING STRENGTH CHANGED:</a:t>
            </a:r>
            <a:br/>
            <a:r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8000" y="3877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2026-03-09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8000" y="4140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88000" y="4086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J0204/26 NOTAMR J0118/26</a:t>
            </a:r>
            <a:br/>
            <a:r>
              <a:t>Q) SBBS/QPFCA/IV/NBO/AE/000/999/1552S04755W005</a:t>
            </a:r>
            <a:br/>
            <a:r>
              <a:t>A) SBBR</a:t>
            </a:r>
            <a:br/>
            <a:r>
              <a:t>B) 2603181908 C) PERM</a:t>
            </a:r>
            <a:br/>
            <a:r>
              <a:t>E) FLOW CTL PROC ACT - HEL 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8000" y="4309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2026-03-18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98000" y="4572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88000" y="4518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J0217/26 NOTAMN</a:t>
            </a:r>
            <a:br/>
            <a:r>
              <a:t>Q) SBBS/QWELW/IV/BO/W/000/070/1539S04747W009</a:t>
            </a:r>
            <a:br/>
            <a:r>
              <a:t>A) SBBR</a:t>
            </a:r>
            <a:br/>
            <a:r>
              <a:t>B) 2603281400 C) 2605242030</a:t>
            </a:r>
            <a:br/>
            <a:r>
              <a:t>D) MAR 28 29 APR 03 04 05 11 12 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8000" y="4741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2026-03-28 → 2026-05-24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Principalmente limpo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17°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9 kt  ENE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7%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29°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16°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14 kt  NNE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21%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29°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22 kt  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96%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18 kt  NNW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95%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10/05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🌧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Chuva moderada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16°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18 kt  NW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95%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11/05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🌧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Chuva moderada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22°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12°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11 kt  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60%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12/05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22°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10°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13 kt  ESE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24% nub.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