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5144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32000" cy="5144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980000"/>
            <a:ext cx="9144000" cy="216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20000" y="540000"/>
            <a:ext cx="8064000" cy="79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 i="0">
                <a:solidFill>
                  <a:srgbClr val="FFFFFF"/>
                </a:solidFill>
              </a:rPr>
              <a:t>BRISA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0000" y="1368000"/>
            <a:ext cx="8064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8AA3C0"/>
                </a:solidFill>
              </a:rPr>
              <a:t>Boletim de Risco e Impacto no Serviço de Aeroporto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0000" y="2160000"/>
            <a:ext cx="8064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00B4D8"/>
                </a:solidFill>
              </a:rPr>
              <a:t>SBGL  ·  SBBR  ·  SBGR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20000" y="2772000"/>
            <a:ext cx="806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E8EFF8"/>
                </a:solidFill>
              </a:rPr>
              <a:t>03/05/2026 — 09/05/2026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0000" y="4604400"/>
            <a:ext cx="806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</a:rPr>
              <a:t>Gerado em 03/05/2026 15:08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5999" cy="5144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25999" y="0"/>
            <a:ext cx="9018001" cy="558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34000" y="36000"/>
            <a:ext cx="576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8AA3C0"/>
                </a:solidFill>
              </a:rPr>
              <a:t>DEMANDA &amp; CAPACIDADE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4000" y="198000"/>
            <a:ext cx="36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</a:rPr>
              <a:t>SBGR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84000" y="234000"/>
            <a:ext cx="205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8AA3C0"/>
                </a:solidFill>
              </a:rPr>
              <a:t>03/05/2026 — 09/05/2026</a:t>
            </a:r>
          </a:p>
        </p:txBody>
      </p:sp>
      <p:sp>
        <p:nvSpPr>
          <p:cNvPr id="8" name="Rectangle 7"/>
          <p:cNvSpPr/>
          <p:nvPr/>
        </p:nvSpPr>
        <p:spPr>
          <a:xfrm>
            <a:off x="432000" y="666000"/>
            <a:ext cx="6840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32000" y="666000"/>
            <a:ext cx="684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DATA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16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16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32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432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749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749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065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065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03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382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382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04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698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698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05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015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015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06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331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331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07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648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48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08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964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964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281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281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10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597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597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914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914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12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230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230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13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547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547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14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863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863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15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180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180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16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496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496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17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813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813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18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129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7129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19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446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7446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20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762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7762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21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079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8079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22</a:t>
            </a:r>
          </a:p>
        </p:txBody>
      </p:sp>
      <p:sp>
        <p:nvSpPr>
          <p:cNvPr id="56" name="Rectangle 55"/>
          <p:cNvSpPr/>
          <p:nvPr/>
        </p:nvSpPr>
        <p:spPr>
          <a:xfrm>
            <a:off x="8395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8395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23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32000" y="90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432000" y="90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SUN 03/05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116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1432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1749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2065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2382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2698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3015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3331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3648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3964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4281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4597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4914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5230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5547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5863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6180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6496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6813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7129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7446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7762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8079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8395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432000" y="135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432000" y="135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MON 04/05</a:t>
            </a:r>
          </a:p>
        </p:txBody>
      </p:sp>
      <p:sp>
        <p:nvSpPr>
          <p:cNvPr id="86" name="Rectangle 85"/>
          <p:cNvSpPr/>
          <p:nvPr/>
        </p:nvSpPr>
        <p:spPr>
          <a:xfrm>
            <a:off x="1116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1432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1749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Rectangle 88"/>
          <p:cNvSpPr/>
          <p:nvPr/>
        </p:nvSpPr>
        <p:spPr>
          <a:xfrm>
            <a:off x="2065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2382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2698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3015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3331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3648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3964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4281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4597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4914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5230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5547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5863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6180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6496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6813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7129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7446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Rectangle 106"/>
          <p:cNvSpPr/>
          <p:nvPr/>
        </p:nvSpPr>
        <p:spPr>
          <a:xfrm>
            <a:off x="7762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8079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8395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432000" y="180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TextBox 110"/>
          <p:cNvSpPr txBox="1"/>
          <p:nvPr/>
        </p:nvSpPr>
        <p:spPr>
          <a:xfrm>
            <a:off x="432000" y="180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TUE 05/05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1116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1432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1749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Rectangle 114"/>
          <p:cNvSpPr/>
          <p:nvPr/>
        </p:nvSpPr>
        <p:spPr>
          <a:xfrm>
            <a:off x="2065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2382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2698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3015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3331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3648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3964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4281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4597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4914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5230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5547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5863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6180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6496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6813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7129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7446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7762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8079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8395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432000" y="225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TextBox 136"/>
          <p:cNvSpPr txBox="1"/>
          <p:nvPr/>
        </p:nvSpPr>
        <p:spPr>
          <a:xfrm>
            <a:off x="432000" y="225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WED 06/05</a:t>
            </a:r>
          </a:p>
        </p:txBody>
      </p:sp>
      <p:sp>
        <p:nvSpPr>
          <p:cNvPr id="138" name="Rectangle 137"/>
          <p:cNvSpPr/>
          <p:nvPr/>
        </p:nvSpPr>
        <p:spPr>
          <a:xfrm>
            <a:off x="1116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1432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Rectangle 139"/>
          <p:cNvSpPr/>
          <p:nvPr/>
        </p:nvSpPr>
        <p:spPr>
          <a:xfrm>
            <a:off x="1749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Rectangle 140"/>
          <p:cNvSpPr/>
          <p:nvPr/>
        </p:nvSpPr>
        <p:spPr>
          <a:xfrm>
            <a:off x="2065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2382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2698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3015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3331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3648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3964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4281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4597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4914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5230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5547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5863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6180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6496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6813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7129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7446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7762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8079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8395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432000" y="270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TextBox 162"/>
          <p:cNvSpPr txBox="1"/>
          <p:nvPr/>
        </p:nvSpPr>
        <p:spPr>
          <a:xfrm>
            <a:off x="432000" y="270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THU 07/05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1116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1432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1749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2065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2382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2698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3015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3331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3648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Rectangle 172"/>
          <p:cNvSpPr/>
          <p:nvPr/>
        </p:nvSpPr>
        <p:spPr>
          <a:xfrm>
            <a:off x="3964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Rectangle 173"/>
          <p:cNvSpPr/>
          <p:nvPr/>
        </p:nvSpPr>
        <p:spPr>
          <a:xfrm>
            <a:off x="4281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4597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4914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Rectangle 176"/>
          <p:cNvSpPr/>
          <p:nvPr/>
        </p:nvSpPr>
        <p:spPr>
          <a:xfrm>
            <a:off x="5230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5547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5863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Rectangle 179"/>
          <p:cNvSpPr/>
          <p:nvPr/>
        </p:nvSpPr>
        <p:spPr>
          <a:xfrm>
            <a:off x="6180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Rectangle 180"/>
          <p:cNvSpPr/>
          <p:nvPr/>
        </p:nvSpPr>
        <p:spPr>
          <a:xfrm>
            <a:off x="6496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6813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7129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7446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7762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Rectangle 185"/>
          <p:cNvSpPr/>
          <p:nvPr/>
        </p:nvSpPr>
        <p:spPr>
          <a:xfrm>
            <a:off x="8079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8395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Rectangle 187"/>
          <p:cNvSpPr/>
          <p:nvPr/>
        </p:nvSpPr>
        <p:spPr>
          <a:xfrm>
            <a:off x="432000" y="315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TextBox 188"/>
          <p:cNvSpPr txBox="1"/>
          <p:nvPr/>
        </p:nvSpPr>
        <p:spPr>
          <a:xfrm>
            <a:off x="432000" y="315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FRI 08/05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1116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1432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1749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2065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2382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2698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3015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3331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3648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3964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4281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4597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4914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5230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5547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5863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6180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6496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Rectangle 207"/>
          <p:cNvSpPr/>
          <p:nvPr/>
        </p:nvSpPr>
        <p:spPr>
          <a:xfrm>
            <a:off x="6813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Rectangle 208"/>
          <p:cNvSpPr/>
          <p:nvPr/>
        </p:nvSpPr>
        <p:spPr>
          <a:xfrm>
            <a:off x="7129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7446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7762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8079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8395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432000" y="360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TextBox 214"/>
          <p:cNvSpPr txBox="1"/>
          <p:nvPr/>
        </p:nvSpPr>
        <p:spPr>
          <a:xfrm>
            <a:off x="432000" y="360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SAT 09/05</a:t>
            </a:r>
          </a:p>
        </p:txBody>
      </p:sp>
      <p:sp>
        <p:nvSpPr>
          <p:cNvPr id="216" name="Rectangle 215"/>
          <p:cNvSpPr/>
          <p:nvPr/>
        </p:nvSpPr>
        <p:spPr>
          <a:xfrm>
            <a:off x="1116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1432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1749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2065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2382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2698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3015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3331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3648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3964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4281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4597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4914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5230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5547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5863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6180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6496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6813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7129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7446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7762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8079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8395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2772000" y="4175999"/>
            <a:ext cx="136800" cy="1368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TextBox 240"/>
          <p:cNvSpPr txBox="1"/>
          <p:nvPr/>
        </p:nvSpPr>
        <p:spPr>
          <a:xfrm>
            <a:off x="2952000" y="4175999"/>
            <a:ext cx="1152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8AA3C0"/>
                </a:solidFill>
              </a:rPr>
              <a:t>&lt; 80% capacidade</a:t>
            </a:r>
          </a:p>
        </p:txBody>
      </p:sp>
      <p:sp>
        <p:nvSpPr>
          <p:cNvPr id="242" name="Rectangle 241"/>
          <p:cNvSpPr/>
          <p:nvPr/>
        </p:nvSpPr>
        <p:spPr>
          <a:xfrm>
            <a:off x="4212000" y="4175999"/>
            <a:ext cx="136800" cy="1368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TextBox 242"/>
          <p:cNvSpPr txBox="1"/>
          <p:nvPr/>
        </p:nvSpPr>
        <p:spPr>
          <a:xfrm>
            <a:off x="4392000" y="4175999"/>
            <a:ext cx="1152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8AA3C0"/>
                </a:solidFill>
              </a:rPr>
              <a:t>80 – 95%</a:t>
            </a:r>
          </a:p>
        </p:txBody>
      </p:sp>
      <p:sp>
        <p:nvSpPr>
          <p:cNvPr id="244" name="Rectangle 243"/>
          <p:cNvSpPr/>
          <p:nvPr/>
        </p:nvSpPr>
        <p:spPr>
          <a:xfrm>
            <a:off x="5652000" y="4175999"/>
            <a:ext cx="136800" cy="1368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5" name="TextBox 244"/>
          <p:cNvSpPr txBox="1"/>
          <p:nvPr/>
        </p:nvSpPr>
        <p:spPr>
          <a:xfrm>
            <a:off x="5832000" y="4175999"/>
            <a:ext cx="1152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8AA3C0"/>
                </a:solidFill>
              </a:rPr>
              <a:t>≥ 95%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5999" cy="5144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25999" y="0"/>
            <a:ext cx="9018001" cy="558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34000" y="36000"/>
            <a:ext cx="36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8AA3C0"/>
                </a:solidFill>
              </a:rPr>
              <a:t>NOTAMs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4000" y="198000"/>
            <a:ext cx="36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</a:rPr>
              <a:t>SBGR</a:t>
            </a:r>
          </a:p>
        </p:txBody>
      </p:sp>
      <p:sp>
        <p:nvSpPr>
          <p:cNvPr id="7" name="Rectangle 6"/>
          <p:cNvSpPr/>
          <p:nvPr/>
        </p:nvSpPr>
        <p:spPr>
          <a:xfrm>
            <a:off x="198000" y="684000"/>
            <a:ext cx="36000" cy="216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88000" y="630000"/>
            <a:ext cx="8640001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FFFFFF"/>
                </a:solidFill>
              </a:rPr>
              <a:t>AIS - ITEM 19 A-CDM (AIRPORT COLLABORATIVE DECISION MAKING) PROCEDURES WITHDRAWN.</a:t>
            </a:r>
            <a:br/>
            <a:r>
              <a:t>REF: AIP SBGR AD 2.20</a:t>
            </a:r>
            <a:br/>
            <a:r>
              <a:t>CREATED: 15 May 2024 21:54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8000" y="853200"/>
            <a:ext cx="8640001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00" b="0" i="0">
                <a:solidFill>
                  <a:srgbClr val="8AA3C0"/>
                </a:solidFill>
              </a:rPr>
              <a:t>2024-05-16T00:00 → 2100-02-01T00:00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32000" cy="5144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20000" y="1152000"/>
            <a:ext cx="8064000" cy="10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400" b="1" i="0">
                <a:solidFill>
                  <a:srgbClr val="FFFFFF"/>
                </a:solidFill>
              </a:rPr>
              <a:t>BRA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20000" y="2664000"/>
            <a:ext cx="8064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00B4D8"/>
                </a:solidFill>
              </a:rPr>
              <a:t>SBGL  ·  SBBR  ·  SBGR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5999" cy="5144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25999" y="0"/>
            <a:ext cx="9018001" cy="558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34000" y="36000"/>
            <a:ext cx="504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8AA3C0"/>
                </a:solidFill>
              </a:rPr>
              <a:t>METEOROLOGIA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4000" y="198000"/>
            <a:ext cx="504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</a:rPr>
              <a:t>SBGL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24000" y="234000"/>
            <a:ext cx="151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00B4D8"/>
                </a:solidFill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234000" y="612000"/>
            <a:ext cx="1196228" cy="4388400"/>
          </a:xfrm>
          <a:prstGeom prst="rect">
            <a:avLst/>
          </a:prstGeom>
          <a:solidFill>
            <a:srgbClr val="142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34000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SUN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4000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03/05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4000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☔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2000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Garoa moderada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4000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25°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4000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21°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6000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34000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12 kt  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4000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94% nub.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473428" y="612000"/>
            <a:ext cx="1196228" cy="4388400"/>
          </a:xfrm>
          <a:prstGeom prst="rect">
            <a:avLst/>
          </a:prstGeom>
          <a:solidFill>
            <a:srgbClr val="10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473428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MON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73428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04/05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73428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☔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91428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Garoa leve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73428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27°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473428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21°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545428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473428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10 kt  ENE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73428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57% nub.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12857" y="612000"/>
            <a:ext cx="1196228" cy="4388400"/>
          </a:xfrm>
          <a:prstGeom prst="rect">
            <a:avLst/>
          </a:prstGeom>
          <a:solidFill>
            <a:srgbClr val="142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2712857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TUE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712857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05/05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712857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☀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730857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Céu limpo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712857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30°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712857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19°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784857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2712857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9 kt  ESE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712857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0% nub.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952285" y="612000"/>
            <a:ext cx="1196228" cy="4388400"/>
          </a:xfrm>
          <a:prstGeom prst="rect">
            <a:avLst/>
          </a:prstGeom>
          <a:solidFill>
            <a:srgbClr val="10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952285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WED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952285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06/05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952285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☀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970285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Céu limpo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952285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31°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952285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20°</a:t>
            </a:r>
          </a:p>
        </p:txBody>
      </p:sp>
      <p:sp>
        <p:nvSpPr>
          <p:cNvPr id="45" name="Rectangle 44"/>
          <p:cNvSpPr/>
          <p:nvPr/>
        </p:nvSpPr>
        <p:spPr>
          <a:xfrm>
            <a:off x="4024285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3952285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8 kt  ESE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952285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0% nub.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191714" y="612000"/>
            <a:ext cx="1196228" cy="4388400"/>
          </a:xfrm>
          <a:prstGeom prst="rect">
            <a:avLst/>
          </a:prstGeom>
          <a:solidFill>
            <a:srgbClr val="142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5191714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THU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191714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07/05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191714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☁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209714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Encoberto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191714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32°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191714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20°</a:t>
            </a:r>
          </a:p>
        </p:txBody>
      </p:sp>
      <p:sp>
        <p:nvSpPr>
          <p:cNvPr id="55" name="Rectangle 54"/>
          <p:cNvSpPr/>
          <p:nvPr/>
        </p:nvSpPr>
        <p:spPr>
          <a:xfrm>
            <a:off x="5263714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5191714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8 kt  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191714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39% nub.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431142" y="612000"/>
            <a:ext cx="1196228" cy="4388400"/>
          </a:xfrm>
          <a:prstGeom prst="rect">
            <a:avLst/>
          </a:prstGeom>
          <a:solidFill>
            <a:srgbClr val="10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6431142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FRI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431142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08/05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431142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☁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449142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Encoberto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431142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33°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431142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21°</a:t>
            </a:r>
          </a:p>
        </p:txBody>
      </p:sp>
      <p:sp>
        <p:nvSpPr>
          <p:cNvPr id="65" name="Rectangle 64"/>
          <p:cNvSpPr/>
          <p:nvPr/>
        </p:nvSpPr>
        <p:spPr>
          <a:xfrm>
            <a:off x="6503142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6431142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10 kt  NE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431142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74% nub.</a:t>
            </a:r>
          </a:p>
        </p:txBody>
      </p:sp>
      <p:sp>
        <p:nvSpPr>
          <p:cNvPr id="68" name="Rectangle 67"/>
          <p:cNvSpPr/>
          <p:nvPr/>
        </p:nvSpPr>
        <p:spPr>
          <a:xfrm>
            <a:off x="7670571" y="612000"/>
            <a:ext cx="1196228" cy="4388400"/>
          </a:xfrm>
          <a:prstGeom prst="rect">
            <a:avLst/>
          </a:prstGeom>
          <a:solidFill>
            <a:srgbClr val="142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7670571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SAT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7670571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09/05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670571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☁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688571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Encoberto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670571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34°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670571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23°</a:t>
            </a:r>
          </a:p>
        </p:txBody>
      </p:sp>
      <p:sp>
        <p:nvSpPr>
          <p:cNvPr id="75" name="Rectangle 74"/>
          <p:cNvSpPr/>
          <p:nvPr/>
        </p:nvSpPr>
        <p:spPr>
          <a:xfrm>
            <a:off x="7742571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7670571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13 kt  NNE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670571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35% nub.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5999" cy="5144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25999" y="0"/>
            <a:ext cx="9018001" cy="558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34000" y="36000"/>
            <a:ext cx="576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8AA3C0"/>
                </a:solidFill>
              </a:rPr>
              <a:t>DEMANDA &amp; CAPACIDADE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4000" y="198000"/>
            <a:ext cx="36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</a:rPr>
              <a:t>SBGL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84000" y="234000"/>
            <a:ext cx="205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8AA3C0"/>
                </a:solidFill>
              </a:rPr>
              <a:t>03/05/2026 — 09/05/2026</a:t>
            </a:r>
          </a:p>
        </p:txBody>
      </p:sp>
      <p:sp>
        <p:nvSpPr>
          <p:cNvPr id="8" name="Rectangle 7"/>
          <p:cNvSpPr/>
          <p:nvPr/>
        </p:nvSpPr>
        <p:spPr>
          <a:xfrm>
            <a:off x="432000" y="666000"/>
            <a:ext cx="6840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32000" y="666000"/>
            <a:ext cx="684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DATA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16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16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32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432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749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749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065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065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03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382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382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04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698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698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05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015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015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06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331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331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07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648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48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08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964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964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281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281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10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597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597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914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914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12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230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230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13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547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547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14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863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863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15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180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180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16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496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496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17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813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813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18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129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7129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19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446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7446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20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762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7762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21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079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8079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22</a:t>
            </a:r>
          </a:p>
        </p:txBody>
      </p:sp>
      <p:sp>
        <p:nvSpPr>
          <p:cNvPr id="56" name="Rectangle 55"/>
          <p:cNvSpPr/>
          <p:nvPr/>
        </p:nvSpPr>
        <p:spPr>
          <a:xfrm>
            <a:off x="8395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8395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23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32000" y="90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432000" y="90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SUN 03/05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116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1432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1749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2065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2382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2698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3015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3331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3648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3964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4281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4597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4914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5230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5547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5863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6180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6496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6813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7129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7446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7762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8079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8395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432000" y="135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432000" y="135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MON 04/05</a:t>
            </a:r>
          </a:p>
        </p:txBody>
      </p:sp>
      <p:sp>
        <p:nvSpPr>
          <p:cNvPr id="86" name="Rectangle 85"/>
          <p:cNvSpPr/>
          <p:nvPr/>
        </p:nvSpPr>
        <p:spPr>
          <a:xfrm>
            <a:off x="1116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1432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1749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Rectangle 88"/>
          <p:cNvSpPr/>
          <p:nvPr/>
        </p:nvSpPr>
        <p:spPr>
          <a:xfrm>
            <a:off x="2065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2382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2698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3015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3331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3648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3964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4281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4597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4914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5230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5547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5863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6180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6496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6813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7129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7446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Rectangle 106"/>
          <p:cNvSpPr/>
          <p:nvPr/>
        </p:nvSpPr>
        <p:spPr>
          <a:xfrm>
            <a:off x="7762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8079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8395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432000" y="180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TextBox 110"/>
          <p:cNvSpPr txBox="1"/>
          <p:nvPr/>
        </p:nvSpPr>
        <p:spPr>
          <a:xfrm>
            <a:off x="432000" y="180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TUE 05/05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1116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1432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1749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Rectangle 114"/>
          <p:cNvSpPr/>
          <p:nvPr/>
        </p:nvSpPr>
        <p:spPr>
          <a:xfrm>
            <a:off x="2065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2382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2698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3015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3331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3648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3964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4281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4597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4914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5230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5547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5863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6180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6496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6813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7129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7446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7762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8079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8395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432000" y="225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TextBox 136"/>
          <p:cNvSpPr txBox="1"/>
          <p:nvPr/>
        </p:nvSpPr>
        <p:spPr>
          <a:xfrm>
            <a:off x="432000" y="225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WED 06/05</a:t>
            </a:r>
          </a:p>
        </p:txBody>
      </p:sp>
      <p:sp>
        <p:nvSpPr>
          <p:cNvPr id="138" name="Rectangle 137"/>
          <p:cNvSpPr/>
          <p:nvPr/>
        </p:nvSpPr>
        <p:spPr>
          <a:xfrm>
            <a:off x="1116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1432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Rectangle 139"/>
          <p:cNvSpPr/>
          <p:nvPr/>
        </p:nvSpPr>
        <p:spPr>
          <a:xfrm>
            <a:off x="1749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Rectangle 140"/>
          <p:cNvSpPr/>
          <p:nvPr/>
        </p:nvSpPr>
        <p:spPr>
          <a:xfrm>
            <a:off x="2065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2382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2698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3015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3331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3648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3964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4281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4597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4914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5230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5547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5863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6180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6496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6813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7129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7446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7762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8079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8395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432000" y="270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TextBox 162"/>
          <p:cNvSpPr txBox="1"/>
          <p:nvPr/>
        </p:nvSpPr>
        <p:spPr>
          <a:xfrm>
            <a:off x="432000" y="270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THU 07/05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1116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1432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1749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2065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2382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2698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3015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3331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3648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Rectangle 172"/>
          <p:cNvSpPr/>
          <p:nvPr/>
        </p:nvSpPr>
        <p:spPr>
          <a:xfrm>
            <a:off x="3964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Rectangle 173"/>
          <p:cNvSpPr/>
          <p:nvPr/>
        </p:nvSpPr>
        <p:spPr>
          <a:xfrm>
            <a:off x="4281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4597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4914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Rectangle 176"/>
          <p:cNvSpPr/>
          <p:nvPr/>
        </p:nvSpPr>
        <p:spPr>
          <a:xfrm>
            <a:off x="5230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5547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5863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Rectangle 179"/>
          <p:cNvSpPr/>
          <p:nvPr/>
        </p:nvSpPr>
        <p:spPr>
          <a:xfrm>
            <a:off x="6180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Rectangle 180"/>
          <p:cNvSpPr/>
          <p:nvPr/>
        </p:nvSpPr>
        <p:spPr>
          <a:xfrm>
            <a:off x="6496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6813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7129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7446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7762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Rectangle 185"/>
          <p:cNvSpPr/>
          <p:nvPr/>
        </p:nvSpPr>
        <p:spPr>
          <a:xfrm>
            <a:off x="8079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8395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Rectangle 187"/>
          <p:cNvSpPr/>
          <p:nvPr/>
        </p:nvSpPr>
        <p:spPr>
          <a:xfrm>
            <a:off x="432000" y="315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TextBox 188"/>
          <p:cNvSpPr txBox="1"/>
          <p:nvPr/>
        </p:nvSpPr>
        <p:spPr>
          <a:xfrm>
            <a:off x="432000" y="315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FRI 08/05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1116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1432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1749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2065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2382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2698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3015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3331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3648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3964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4281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4597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4914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5230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5547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5863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6180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6496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Rectangle 207"/>
          <p:cNvSpPr/>
          <p:nvPr/>
        </p:nvSpPr>
        <p:spPr>
          <a:xfrm>
            <a:off x="6813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Rectangle 208"/>
          <p:cNvSpPr/>
          <p:nvPr/>
        </p:nvSpPr>
        <p:spPr>
          <a:xfrm>
            <a:off x="7129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7446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7762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8079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8395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432000" y="360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TextBox 214"/>
          <p:cNvSpPr txBox="1"/>
          <p:nvPr/>
        </p:nvSpPr>
        <p:spPr>
          <a:xfrm>
            <a:off x="432000" y="360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SAT 09/05</a:t>
            </a:r>
          </a:p>
        </p:txBody>
      </p:sp>
      <p:sp>
        <p:nvSpPr>
          <p:cNvPr id="216" name="Rectangle 215"/>
          <p:cNvSpPr/>
          <p:nvPr/>
        </p:nvSpPr>
        <p:spPr>
          <a:xfrm>
            <a:off x="1116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1432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1749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2065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2382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2698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3015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3331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3648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3964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4281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4597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4914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5230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5547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5863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6180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6496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6813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7129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7446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7762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8079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8395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2772000" y="4175999"/>
            <a:ext cx="136800" cy="1368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TextBox 240"/>
          <p:cNvSpPr txBox="1"/>
          <p:nvPr/>
        </p:nvSpPr>
        <p:spPr>
          <a:xfrm>
            <a:off x="2952000" y="4175999"/>
            <a:ext cx="1152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8AA3C0"/>
                </a:solidFill>
              </a:rPr>
              <a:t>&lt; 80% capacidade</a:t>
            </a:r>
          </a:p>
        </p:txBody>
      </p:sp>
      <p:sp>
        <p:nvSpPr>
          <p:cNvPr id="242" name="Rectangle 241"/>
          <p:cNvSpPr/>
          <p:nvPr/>
        </p:nvSpPr>
        <p:spPr>
          <a:xfrm>
            <a:off x="4212000" y="4175999"/>
            <a:ext cx="136800" cy="1368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TextBox 242"/>
          <p:cNvSpPr txBox="1"/>
          <p:nvPr/>
        </p:nvSpPr>
        <p:spPr>
          <a:xfrm>
            <a:off x="4392000" y="4175999"/>
            <a:ext cx="1152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8AA3C0"/>
                </a:solidFill>
              </a:rPr>
              <a:t>80 – 95%</a:t>
            </a:r>
          </a:p>
        </p:txBody>
      </p:sp>
      <p:sp>
        <p:nvSpPr>
          <p:cNvPr id="244" name="Rectangle 243"/>
          <p:cNvSpPr/>
          <p:nvPr/>
        </p:nvSpPr>
        <p:spPr>
          <a:xfrm>
            <a:off x="5652000" y="4175999"/>
            <a:ext cx="136800" cy="1368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5" name="TextBox 244"/>
          <p:cNvSpPr txBox="1"/>
          <p:nvPr/>
        </p:nvSpPr>
        <p:spPr>
          <a:xfrm>
            <a:off x="5832000" y="4175999"/>
            <a:ext cx="1152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8AA3C0"/>
                </a:solidFill>
              </a:rPr>
              <a:t>≥ 95%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5999" cy="5144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25999" y="0"/>
            <a:ext cx="9018001" cy="558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34000" y="36000"/>
            <a:ext cx="36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8AA3C0"/>
                </a:solidFill>
              </a:rPr>
              <a:t>NOTAMs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4000" y="198000"/>
            <a:ext cx="36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</a:rPr>
              <a:t>SBGL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8000" y="630000"/>
            <a:ext cx="8568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8AA3C0"/>
                </a:solidFill>
              </a:rPr>
              <a:t>Sem NOTAMs selecionados.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5999" cy="5144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25999" y="0"/>
            <a:ext cx="9018001" cy="558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34000" y="36000"/>
            <a:ext cx="504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8AA3C0"/>
                </a:solidFill>
              </a:rPr>
              <a:t>METEOROLOGIA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4000" y="198000"/>
            <a:ext cx="504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</a:rPr>
              <a:t>SBBR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24000" y="234000"/>
            <a:ext cx="151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00B4D8"/>
                </a:solidFill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234000" y="612000"/>
            <a:ext cx="1196228" cy="4388400"/>
          </a:xfrm>
          <a:prstGeom prst="rect">
            <a:avLst/>
          </a:prstGeom>
          <a:solidFill>
            <a:srgbClr val="142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34000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SUN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4000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03/05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4000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☁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2000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Encoberto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4000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28°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4000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19°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6000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34000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18 kt  ESE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4000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45% nub.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473428" y="612000"/>
            <a:ext cx="1196228" cy="4388400"/>
          </a:xfrm>
          <a:prstGeom prst="rect">
            <a:avLst/>
          </a:prstGeom>
          <a:solidFill>
            <a:srgbClr val="10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473428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MON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73428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04/05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73428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☔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91428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Garoa leve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73428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26°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473428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18°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545428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473428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20 kt  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73428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39% nub.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12857" y="612000"/>
            <a:ext cx="1196228" cy="4388400"/>
          </a:xfrm>
          <a:prstGeom prst="rect">
            <a:avLst/>
          </a:prstGeom>
          <a:solidFill>
            <a:srgbClr val="142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2712857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TUE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712857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05/05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712857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☁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730857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Encoberto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712857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26°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712857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17°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784857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2712857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17 kt  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712857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23% nub.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952285" y="612000"/>
            <a:ext cx="1196228" cy="4388400"/>
          </a:xfrm>
          <a:prstGeom prst="rect">
            <a:avLst/>
          </a:prstGeom>
          <a:solidFill>
            <a:srgbClr val="10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952285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WED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952285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06/05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952285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☔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970285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Garoa leve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952285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26°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952285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18°</a:t>
            </a:r>
          </a:p>
        </p:txBody>
      </p:sp>
      <p:sp>
        <p:nvSpPr>
          <p:cNvPr id="45" name="Rectangle 44"/>
          <p:cNvSpPr/>
          <p:nvPr/>
        </p:nvSpPr>
        <p:spPr>
          <a:xfrm>
            <a:off x="4024285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3952285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20 kt  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952285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20% nub.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191714" y="612000"/>
            <a:ext cx="1196228" cy="4388400"/>
          </a:xfrm>
          <a:prstGeom prst="rect">
            <a:avLst/>
          </a:prstGeom>
          <a:solidFill>
            <a:srgbClr val="142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5191714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THU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191714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07/05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191714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☀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209714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Principalmente limpo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191714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27°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191714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17°</a:t>
            </a:r>
          </a:p>
        </p:txBody>
      </p:sp>
      <p:sp>
        <p:nvSpPr>
          <p:cNvPr id="55" name="Rectangle 54"/>
          <p:cNvSpPr/>
          <p:nvPr/>
        </p:nvSpPr>
        <p:spPr>
          <a:xfrm>
            <a:off x="5263714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5191714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17 kt  ENE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191714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8% nub.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431142" y="612000"/>
            <a:ext cx="1196228" cy="4388400"/>
          </a:xfrm>
          <a:prstGeom prst="rect">
            <a:avLst/>
          </a:prstGeom>
          <a:solidFill>
            <a:srgbClr val="10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6431142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FRI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431142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08/05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431142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☔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449142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Garoa leve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431142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28°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431142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18°</a:t>
            </a:r>
          </a:p>
        </p:txBody>
      </p:sp>
      <p:sp>
        <p:nvSpPr>
          <p:cNvPr id="65" name="Rectangle 64"/>
          <p:cNvSpPr/>
          <p:nvPr/>
        </p:nvSpPr>
        <p:spPr>
          <a:xfrm>
            <a:off x="6503142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6431142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14 kt  NNE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431142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19% nub.</a:t>
            </a:r>
          </a:p>
        </p:txBody>
      </p:sp>
      <p:sp>
        <p:nvSpPr>
          <p:cNvPr id="68" name="Rectangle 67"/>
          <p:cNvSpPr/>
          <p:nvPr/>
        </p:nvSpPr>
        <p:spPr>
          <a:xfrm>
            <a:off x="7670571" y="612000"/>
            <a:ext cx="1196228" cy="4388400"/>
          </a:xfrm>
          <a:prstGeom prst="rect">
            <a:avLst/>
          </a:prstGeom>
          <a:solidFill>
            <a:srgbClr val="142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7670571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SAT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7670571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09/05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670571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☀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688571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Principalmente limpo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670571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28°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670571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19°</a:t>
            </a:r>
          </a:p>
        </p:txBody>
      </p:sp>
      <p:sp>
        <p:nvSpPr>
          <p:cNvPr id="75" name="Rectangle 74"/>
          <p:cNvSpPr/>
          <p:nvPr/>
        </p:nvSpPr>
        <p:spPr>
          <a:xfrm>
            <a:off x="7742571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7670571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8 kt  NNE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670571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21% nub.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5999" cy="5144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25999" y="0"/>
            <a:ext cx="9018001" cy="558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34000" y="36000"/>
            <a:ext cx="576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8AA3C0"/>
                </a:solidFill>
              </a:rPr>
              <a:t>DEMANDA &amp; CAPACIDADE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4000" y="198000"/>
            <a:ext cx="36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</a:rPr>
              <a:t>SBBR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84000" y="234000"/>
            <a:ext cx="205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 i="0">
                <a:solidFill>
                  <a:srgbClr val="8AA3C0"/>
                </a:solidFill>
              </a:rPr>
              <a:t>03/05/2026 — 09/05/2026</a:t>
            </a:r>
          </a:p>
        </p:txBody>
      </p:sp>
      <p:sp>
        <p:nvSpPr>
          <p:cNvPr id="8" name="Rectangle 7"/>
          <p:cNvSpPr/>
          <p:nvPr/>
        </p:nvSpPr>
        <p:spPr>
          <a:xfrm>
            <a:off x="432000" y="666000"/>
            <a:ext cx="6840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32000" y="666000"/>
            <a:ext cx="6840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DATA</a:t>
            </a:r>
          </a:p>
        </p:txBody>
      </p:sp>
      <p:sp>
        <p:nvSpPr>
          <p:cNvPr id="10" name="Rectangle 9"/>
          <p:cNvSpPr/>
          <p:nvPr/>
        </p:nvSpPr>
        <p:spPr>
          <a:xfrm>
            <a:off x="1116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16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32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432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01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749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749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065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065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03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382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382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04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698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698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05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015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015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06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331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331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07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648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48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08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964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964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09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281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281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10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597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597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11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914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914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12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230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230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13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547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5547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14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863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5863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15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180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180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16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496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496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17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813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813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18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129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7129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19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446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7446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20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762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7762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21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0790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80790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22</a:t>
            </a:r>
          </a:p>
        </p:txBody>
      </p:sp>
      <p:sp>
        <p:nvSpPr>
          <p:cNvPr id="56" name="Rectangle 55"/>
          <p:cNvSpPr/>
          <p:nvPr/>
        </p:nvSpPr>
        <p:spPr>
          <a:xfrm>
            <a:off x="8395500" y="666000"/>
            <a:ext cx="309300" cy="234000"/>
          </a:xfrm>
          <a:prstGeom prst="rect">
            <a:avLst/>
          </a:prstGeom>
          <a:solidFill>
            <a:srgbClr val="0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8395500" y="666000"/>
            <a:ext cx="316500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8AA3C0"/>
                </a:solidFill>
              </a:rPr>
              <a:t>23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32000" y="90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432000" y="90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SUN 03/05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116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1432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1749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2065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2382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2698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3015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3331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3648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3964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4281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4597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4914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5230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5547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5863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6180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6496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6813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7129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7446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7762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80790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8395500" y="9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432000" y="135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432000" y="135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MON 04/05</a:t>
            </a:r>
          </a:p>
        </p:txBody>
      </p:sp>
      <p:sp>
        <p:nvSpPr>
          <p:cNvPr id="86" name="Rectangle 85"/>
          <p:cNvSpPr/>
          <p:nvPr/>
        </p:nvSpPr>
        <p:spPr>
          <a:xfrm>
            <a:off x="1116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1432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1749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Rectangle 88"/>
          <p:cNvSpPr/>
          <p:nvPr/>
        </p:nvSpPr>
        <p:spPr>
          <a:xfrm>
            <a:off x="2065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Rectangle 89"/>
          <p:cNvSpPr/>
          <p:nvPr/>
        </p:nvSpPr>
        <p:spPr>
          <a:xfrm>
            <a:off x="2382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2698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3015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3331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3648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3964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4281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4597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4914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5230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5547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5863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6180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6496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6813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7129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7446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Rectangle 106"/>
          <p:cNvSpPr/>
          <p:nvPr/>
        </p:nvSpPr>
        <p:spPr>
          <a:xfrm>
            <a:off x="7762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80790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8395500" y="13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432000" y="180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TextBox 110"/>
          <p:cNvSpPr txBox="1"/>
          <p:nvPr/>
        </p:nvSpPr>
        <p:spPr>
          <a:xfrm>
            <a:off x="432000" y="180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TUE 05/05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1116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1432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Rectangle 113"/>
          <p:cNvSpPr/>
          <p:nvPr/>
        </p:nvSpPr>
        <p:spPr>
          <a:xfrm>
            <a:off x="1749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Rectangle 114"/>
          <p:cNvSpPr/>
          <p:nvPr/>
        </p:nvSpPr>
        <p:spPr>
          <a:xfrm>
            <a:off x="2065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2382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2698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3015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3331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Rectangle 119"/>
          <p:cNvSpPr/>
          <p:nvPr/>
        </p:nvSpPr>
        <p:spPr>
          <a:xfrm>
            <a:off x="3648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3964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4281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4597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4914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5230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5547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Rectangle 126"/>
          <p:cNvSpPr/>
          <p:nvPr/>
        </p:nvSpPr>
        <p:spPr>
          <a:xfrm>
            <a:off x="5863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Rectangle 127"/>
          <p:cNvSpPr/>
          <p:nvPr/>
        </p:nvSpPr>
        <p:spPr>
          <a:xfrm>
            <a:off x="6180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6496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6813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7129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7446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7762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80790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8395500" y="18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Rectangle 135"/>
          <p:cNvSpPr/>
          <p:nvPr/>
        </p:nvSpPr>
        <p:spPr>
          <a:xfrm>
            <a:off x="432000" y="225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TextBox 136"/>
          <p:cNvSpPr txBox="1"/>
          <p:nvPr/>
        </p:nvSpPr>
        <p:spPr>
          <a:xfrm>
            <a:off x="432000" y="225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WED 06/05</a:t>
            </a:r>
          </a:p>
        </p:txBody>
      </p:sp>
      <p:sp>
        <p:nvSpPr>
          <p:cNvPr id="138" name="Rectangle 137"/>
          <p:cNvSpPr/>
          <p:nvPr/>
        </p:nvSpPr>
        <p:spPr>
          <a:xfrm>
            <a:off x="1116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1432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Rectangle 139"/>
          <p:cNvSpPr/>
          <p:nvPr/>
        </p:nvSpPr>
        <p:spPr>
          <a:xfrm>
            <a:off x="1749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Rectangle 140"/>
          <p:cNvSpPr/>
          <p:nvPr/>
        </p:nvSpPr>
        <p:spPr>
          <a:xfrm>
            <a:off x="2065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2382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Rectangle 142"/>
          <p:cNvSpPr/>
          <p:nvPr/>
        </p:nvSpPr>
        <p:spPr>
          <a:xfrm>
            <a:off x="2698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Rectangle 143"/>
          <p:cNvSpPr/>
          <p:nvPr/>
        </p:nvSpPr>
        <p:spPr>
          <a:xfrm>
            <a:off x="3015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3331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3648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3964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4281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Rectangle 148"/>
          <p:cNvSpPr/>
          <p:nvPr/>
        </p:nvSpPr>
        <p:spPr>
          <a:xfrm>
            <a:off x="4597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Rectangle 149"/>
          <p:cNvSpPr/>
          <p:nvPr/>
        </p:nvSpPr>
        <p:spPr>
          <a:xfrm>
            <a:off x="4914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5230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5547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5863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6180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6496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6813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7129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7446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Rectangle 158"/>
          <p:cNvSpPr/>
          <p:nvPr/>
        </p:nvSpPr>
        <p:spPr>
          <a:xfrm>
            <a:off x="7762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Rectangle 159"/>
          <p:cNvSpPr/>
          <p:nvPr/>
        </p:nvSpPr>
        <p:spPr>
          <a:xfrm>
            <a:off x="80790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8395500" y="22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432000" y="270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TextBox 162"/>
          <p:cNvSpPr txBox="1"/>
          <p:nvPr/>
        </p:nvSpPr>
        <p:spPr>
          <a:xfrm>
            <a:off x="432000" y="270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THU 07/05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1116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1432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1749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2065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2382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2698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3015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3331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3648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Rectangle 172"/>
          <p:cNvSpPr/>
          <p:nvPr/>
        </p:nvSpPr>
        <p:spPr>
          <a:xfrm>
            <a:off x="3964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Rectangle 173"/>
          <p:cNvSpPr/>
          <p:nvPr/>
        </p:nvSpPr>
        <p:spPr>
          <a:xfrm>
            <a:off x="4281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4597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4914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Rectangle 176"/>
          <p:cNvSpPr/>
          <p:nvPr/>
        </p:nvSpPr>
        <p:spPr>
          <a:xfrm>
            <a:off x="5230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5547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5863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Rectangle 179"/>
          <p:cNvSpPr/>
          <p:nvPr/>
        </p:nvSpPr>
        <p:spPr>
          <a:xfrm>
            <a:off x="6180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Rectangle 180"/>
          <p:cNvSpPr/>
          <p:nvPr/>
        </p:nvSpPr>
        <p:spPr>
          <a:xfrm>
            <a:off x="6496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6813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7129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4" name="Rectangle 183"/>
          <p:cNvSpPr/>
          <p:nvPr/>
        </p:nvSpPr>
        <p:spPr>
          <a:xfrm>
            <a:off x="7446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Rectangle 184"/>
          <p:cNvSpPr/>
          <p:nvPr/>
        </p:nvSpPr>
        <p:spPr>
          <a:xfrm>
            <a:off x="7762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Rectangle 185"/>
          <p:cNvSpPr/>
          <p:nvPr/>
        </p:nvSpPr>
        <p:spPr>
          <a:xfrm>
            <a:off x="80790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8395500" y="27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Rectangle 187"/>
          <p:cNvSpPr/>
          <p:nvPr/>
        </p:nvSpPr>
        <p:spPr>
          <a:xfrm>
            <a:off x="432000" y="315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TextBox 188"/>
          <p:cNvSpPr txBox="1"/>
          <p:nvPr/>
        </p:nvSpPr>
        <p:spPr>
          <a:xfrm>
            <a:off x="432000" y="315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FRI 08/05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1116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1432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1749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2065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2382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2698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3015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3331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3648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3964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0" name="Rectangle 199"/>
          <p:cNvSpPr/>
          <p:nvPr/>
        </p:nvSpPr>
        <p:spPr>
          <a:xfrm>
            <a:off x="4281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Rectangle 200"/>
          <p:cNvSpPr/>
          <p:nvPr/>
        </p:nvSpPr>
        <p:spPr>
          <a:xfrm>
            <a:off x="4597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4914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5230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5547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5863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6180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6496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Rectangle 207"/>
          <p:cNvSpPr/>
          <p:nvPr/>
        </p:nvSpPr>
        <p:spPr>
          <a:xfrm>
            <a:off x="6813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Rectangle 208"/>
          <p:cNvSpPr/>
          <p:nvPr/>
        </p:nvSpPr>
        <p:spPr>
          <a:xfrm>
            <a:off x="7129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7446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7762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80790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8395500" y="315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432000" y="3600000"/>
            <a:ext cx="684000" cy="4392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TextBox 214"/>
          <p:cNvSpPr txBox="1"/>
          <p:nvPr/>
        </p:nvSpPr>
        <p:spPr>
          <a:xfrm>
            <a:off x="432000" y="3600000"/>
            <a:ext cx="684000" cy="45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1" i="0">
                <a:solidFill>
                  <a:srgbClr val="E8EFF8"/>
                </a:solidFill>
              </a:rPr>
              <a:t>SAT 09/05</a:t>
            </a:r>
          </a:p>
        </p:txBody>
      </p:sp>
      <p:sp>
        <p:nvSpPr>
          <p:cNvPr id="216" name="Rectangle 215"/>
          <p:cNvSpPr/>
          <p:nvPr/>
        </p:nvSpPr>
        <p:spPr>
          <a:xfrm>
            <a:off x="1116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1432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1749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2065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2382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2698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3015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3331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3648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3964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4281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Rectangle 226"/>
          <p:cNvSpPr/>
          <p:nvPr/>
        </p:nvSpPr>
        <p:spPr>
          <a:xfrm>
            <a:off x="4597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Rectangle 227"/>
          <p:cNvSpPr/>
          <p:nvPr/>
        </p:nvSpPr>
        <p:spPr>
          <a:xfrm>
            <a:off x="4914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5230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5547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5863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6180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6496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6813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7129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7446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7762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80790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8395500" y="3600000"/>
            <a:ext cx="305700" cy="4392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2772000" y="4175999"/>
            <a:ext cx="136800" cy="1368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TextBox 240"/>
          <p:cNvSpPr txBox="1"/>
          <p:nvPr/>
        </p:nvSpPr>
        <p:spPr>
          <a:xfrm>
            <a:off x="2952000" y="4175999"/>
            <a:ext cx="1152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8AA3C0"/>
                </a:solidFill>
              </a:rPr>
              <a:t>&lt; 80% capacidade</a:t>
            </a:r>
          </a:p>
        </p:txBody>
      </p:sp>
      <p:sp>
        <p:nvSpPr>
          <p:cNvPr id="242" name="Rectangle 241"/>
          <p:cNvSpPr/>
          <p:nvPr/>
        </p:nvSpPr>
        <p:spPr>
          <a:xfrm>
            <a:off x="4212000" y="4175999"/>
            <a:ext cx="136800" cy="1368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TextBox 242"/>
          <p:cNvSpPr txBox="1"/>
          <p:nvPr/>
        </p:nvSpPr>
        <p:spPr>
          <a:xfrm>
            <a:off x="4392000" y="4175999"/>
            <a:ext cx="1152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8AA3C0"/>
                </a:solidFill>
              </a:rPr>
              <a:t>80 – 95%</a:t>
            </a:r>
          </a:p>
        </p:txBody>
      </p:sp>
      <p:sp>
        <p:nvSpPr>
          <p:cNvPr id="244" name="Rectangle 243"/>
          <p:cNvSpPr/>
          <p:nvPr/>
        </p:nvSpPr>
        <p:spPr>
          <a:xfrm>
            <a:off x="5652000" y="4175999"/>
            <a:ext cx="136800" cy="136800"/>
          </a:xfrm>
          <a:prstGeom prst="rect">
            <a:avLst/>
          </a:prstGeom>
          <a:solidFill>
            <a:srgbClr val="F4433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5" name="TextBox 244"/>
          <p:cNvSpPr txBox="1"/>
          <p:nvPr/>
        </p:nvSpPr>
        <p:spPr>
          <a:xfrm>
            <a:off x="5832000" y="4175999"/>
            <a:ext cx="1152000" cy="14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8AA3C0"/>
                </a:solidFill>
              </a:rPr>
              <a:t>≥ 95%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5999" cy="5144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25999" y="0"/>
            <a:ext cx="9018001" cy="558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34000" y="36000"/>
            <a:ext cx="360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8AA3C0"/>
                </a:solidFill>
              </a:rPr>
              <a:t>NOTAMs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4000" y="198000"/>
            <a:ext cx="36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</a:rPr>
              <a:t>SBBR</a:t>
            </a:r>
          </a:p>
        </p:txBody>
      </p:sp>
      <p:sp>
        <p:nvSpPr>
          <p:cNvPr id="7" name="Rectangle 6"/>
          <p:cNvSpPr/>
          <p:nvPr/>
        </p:nvSpPr>
        <p:spPr>
          <a:xfrm>
            <a:off x="198000" y="684000"/>
            <a:ext cx="36000" cy="216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288000" y="630000"/>
            <a:ext cx="8640001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FFFFFF"/>
                </a:solidFill>
              </a:rPr>
              <a:t>IAP ILS T OR LOC T RWY 11R, ILS V RWY 11R AND ILS Z RWY 11R CHANGED ALT FAF TOSEG FROM 5140FT TO 5150FT. REF: AIP AD 2.24 IAC</a:t>
            </a:r>
            <a:br/>
            <a:r>
              <a:t>CREA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8000" y="853200"/>
            <a:ext cx="8640001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00" b="0" i="0">
                <a:solidFill>
                  <a:srgbClr val="8AA3C0"/>
                </a:solidFill>
              </a:rPr>
              <a:t>2024-05-23T17:48 → 2100-02-01T00:00</a:t>
            </a:r>
          </a:p>
        </p:txBody>
      </p:sp>
      <p:sp>
        <p:nvSpPr>
          <p:cNvPr id="10" name="Rectangle 9"/>
          <p:cNvSpPr/>
          <p:nvPr/>
        </p:nvSpPr>
        <p:spPr>
          <a:xfrm>
            <a:off x="198000" y="1116000"/>
            <a:ext cx="36000" cy="216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88000" y="1062000"/>
            <a:ext cx="8640001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0">
                <a:solidFill>
                  <a:srgbClr val="FFFFFF"/>
                </a:solidFill>
              </a:rPr>
              <a:t>AD CHANGE RMK DELTA TO: ONLY OPR ACFT THAT CAN MNTN SPEED FNA MNM OF 120KT IAS,</a:t>
            </a:r>
            <a:br/>
            <a:r>
              <a:t>IN THE PERIODS BTN 0900-1400 2100-0000. REF: AIP 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8000" y="1285200"/>
            <a:ext cx="8640001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00" b="0" i="0">
                <a:solidFill>
                  <a:srgbClr val="8AA3C0"/>
                </a:solidFill>
              </a:rPr>
              <a:t>2024-06-11T19:38 → 2100-02-01T00:00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44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5999" cy="5144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25999" y="0"/>
            <a:ext cx="9018001" cy="558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34000" y="36000"/>
            <a:ext cx="504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8AA3C0"/>
                </a:solidFill>
              </a:rPr>
              <a:t>METEOROLOGIA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4000" y="198000"/>
            <a:ext cx="504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</a:rPr>
              <a:t>SBGR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24000" y="234000"/>
            <a:ext cx="151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1" i="0">
                <a:solidFill>
                  <a:srgbClr val="00B4D8"/>
                </a:solidFill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234000" y="612000"/>
            <a:ext cx="1196228" cy="4388400"/>
          </a:xfrm>
          <a:prstGeom prst="rect">
            <a:avLst/>
          </a:prstGeom>
          <a:solidFill>
            <a:srgbClr val="142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34000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SUN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4000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03/05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4000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☔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2000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Garoa moderada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4000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19°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4000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15°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6000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34000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17 kt  SE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4000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97% nub.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473428" y="612000"/>
            <a:ext cx="1196228" cy="4388400"/>
          </a:xfrm>
          <a:prstGeom prst="rect">
            <a:avLst/>
          </a:prstGeom>
          <a:solidFill>
            <a:srgbClr val="10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473428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MON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73428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04/05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73428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🌦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91428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Pancadas leves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73428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25°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473428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14°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545428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473428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16 kt  ENE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473428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58% nub.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712857" y="612000"/>
            <a:ext cx="1196228" cy="4388400"/>
          </a:xfrm>
          <a:prstGeom prst="rect">
            <a:avLst/>
          </a:prstGeom>
          <a:solidFill>
            <a:srgbClr val="142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2712857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TUE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712857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05/05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712857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☔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730857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Garoa leve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712857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27°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712857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15°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784857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2712857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8 kt  ENE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712857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17% nub.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3952285" y="612000"/>
            <a:ext cx="1196228" cy="4388400"/>
          </a:xfrm>
          <a:prstGeom prst="rect">
            <a:avLst/>
          </a:prstGeom>
          <a:solidFill>
            <a:srgbClr val="10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3952285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WED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952285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06/05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952285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☀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970285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Principalmente limpo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952285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28°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952285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17°</a:t>
            </a:r>
          </a:p>
        </p:txBody>
      </p:sp>
      <p:sp>
        <p:nvSpPr>
          <p:cNvPr id="45" name="Rectangle 44"/>
          <p:cNvSpPr/>
          <p:nvPr/>
        </p:nvSpPr>
        <p:spPr>
          <a:xfrm>
            <a:off x="4024285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3952285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7 kt  ENE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952285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10% nub.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191714" y="612000"/>
            <a:ext cx="1196228" cy="4388400"/>
          </a:xfrm>
          <a:prstGeom prst="rect">
            <a:avLst/>
          </a:prstGeom>
          <a:solidFill>
            <a:srgbClr val="142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5191714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THU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191714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07/05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191714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☁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209714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Encoberto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191714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29°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191714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16°</a:t>
            </a:r>
          </a:p>
        </p:txBody>
      </p:sp>
      <p:sp>
        <p:nvSpPr>
          <p:cNvPr id="55" name="Rectangle 54"/>
          <p:cNvSpPr/>
          <p:nvPr/>
        </p:nvSpPr>
        <p:spPr>
          <a:xfrm>
            <a:off x="5263714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5191714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10 kt  NNE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191714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31% nub.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431142" y="612000"/>
            <a:ext cx="1196228" cy="4388400"/>
          </a:xfrm>
          <a:prstGeom prst="rect">
            <a:avLst/>
          </a:prstGeom>
          <a:solidFill>
            <a:srgbClr val="10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6431142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FRI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431142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08/05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431142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☔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449142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Garoa leve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431142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28°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431142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19°</a:t>
            </a:r>
          </a:p>
        </p:txBody>
      </p:sp>
      <p:sp>
        <p:nvSpPr>
          <p:cNvPr id="65" name="Rectangle 64"/>
          <p:cNvSpPr/>
          <p:nvPr/>
        </p:nvSpPr>
        <p:spPr>
          <a:xfrm>
            <a:off x="6503142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6431142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23 kt  N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431142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93% nub.</a:t>
            </a:r>
          </a:p>
        </p:txBody>
      </p:sp>
      <p:sp>
        <p:nvSpPr>
          <p:cNvPr id="68" name="Rectangle 67"/>
          <p:cNvSpPr/>
          <p:nvPr/>
        </p:nvSpPr>
        <p:spPr>
          <a:xfrm>
            <a:off x="7670571" y="612000"/>
            <a:ext cx="1196228" cy="4388400"/>
          </a:xfrm>
          <a:prstGeom prst="rect">
            <a:avLst/>
          </a:prstGeom>
          <a:solidFill>
            <a:srgbClr val="142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7670571" y="676800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00B4D8"/>
                </a:solidFill>
              </a:rPr>
              <a:t>SAT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7670571" y="892800"/>
            <a:ext cx="1196228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0" i="0">
                <a:solidFill>
                  <a:srgbClr val="8AA3C0"/>
                </a:solidFill>
              </a:rPr>
              <a:t>09/05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670571" y="1134000"/>
            <a:ext cx="1196228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  <a:latin typeface="Segoe UI Symbol"/>
              </a:rPr>
              <a:t>🌧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7688571" y="1728000"/>
            <a:ext cx="1160228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0" i="1">
                <a:solidFill>
                  <a:srgbClr val="8AA3C0"/>
                </a:solidFill>
              </a:rPr>
              <a:t>Chuva leve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7670571" y="2016000"/>
            <a:ext cx="1196228" cy="37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 i="0">
                <a:solidFill>
                  <a:srgbClr val="FFFFFF"/>
                </a:solidFill>
              </a:rPr>
              <a:t>25°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670571" y="2357999"/>
            <a:ext cx="1196228" cy="23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8AA3C0"/>
                </a:solidFill>
              </a:rPr>
              <a:t>19°</a:t>
            </a:r>
          </a:p>
        </p:txBody>
      </p:sp>
      <p:sp>
        <p:nvSpPr>
          <p:cNvPr id="75" name="Rectangle 74"/>
          <p:cNvSpPr/>
          <p:nvPr/>
        </p:nvSpPr>
        <p:spPr>
          <a:xfrm>
            <a:off x="7742571" y="2646000"/>
            <a:ext cx="1052228" cy="10800"/>
          </a:xfrm>
          <a:prstGeom prst="rect">
            <a:avLst/>
          </a:prstGeom>
          <a:solidFill>
            <a:srgbClr val="1E3A5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7670571" y="2700000"/>
            <a:ext cx="1196228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50" b="1" i="0">
                <a:solidFill>
                  <a:srgbClr val="E8EFF8"/>
                </a:solidFill>
              </a:rPr>
              <a:t>↗ 18 kt  NW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7670571" y="2952000"/>
            <a:ext cx="1196228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50" b="0" i="0">
                <a:solidFill>
                  <a:srgbClr val="8AA3C0"/>
                </a:solidFill>
              </a:rPr>
              <a:t>98% nub.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