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</p:sldIdLst>
  <p:sldSz cx="9144000" cy="50292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16000" cy="5029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36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720000" y="1260000"/>
            <a:ext cx="7704000" cy="198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720000" y="1260000"/>
            <a:ext cx="90000" cy="1980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80000" y="1440000"/>
            <a:ext cx="6984000" cy="43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FFFFFF"/>
                </a:solidFill>
                <a:latin typeface="Calibri"/>
              </a:rPr>
              <a:t>PLANO DE DISTRIBUIÇÃO DE AEROPORTOS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80000" y="1007999"/>
            <a:ext cx="1800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00B4D8"/>
                </a:solidFill>
                <a:latin typeface="Calibri"/>
              </a:rPr>
              <a:t>PDA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80000" y="1980000"/>
            <a:ext cx="6984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00B4D8"/>
                </a:solidFill>
                <a:latin typeface="Calibri"/>
              </a:rPr>
              <a:t>ARGENTINA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80000" y="2448000"/>
            <a:ext cx="6984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8AA3C0"/>
                </a:solidFill>
                <a:latin typeface="Calibri"/>
              </a:rPr>
              <a:t>15/05/2026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80000" y="2880000"/>
            <a:ext cx="6984000" cy="18000"/>
          </a:xfrm>
          <a:prstGeom prst="rect">
            <a:avLst/>
          </a:prstGeom>
          <a:solidFill>
            <a:srgbClr val="1E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60000" y="4597200"/>
            <a:ext cx="8424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8AA3C0"/>
                </a:solidFill>
                <a:latin typeface="Calibri"/>
              </a:rPr>
              <a:t>SISTEMA DE GESTÃO DO ESPAÇO AÉREO — SAM/ATFM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8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80000"/>
            <a:ext cx="9144000" cy="503999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80000" y="198000"/>
            <a:ext cx="180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0D1B2A"/>
                </a:solidFill>
                <a:latin typeface="Calibri"/>
              </a:rPr>
              <a:t>SACO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60000" y="270000"/>
            <a:ext cx="288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AA3C0"/>
                </a:solidFill>
                <a:latin typeface="Calibri"/>
              </a:rPr>
              <a:t>15/05/2026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44000" y="270000"/>
            <a:ext cx="1655999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1" i="0">
                <a:solidFill>
                  <a:srgbClr val="1A6FC4"/>
                </a:solidFill>
                <a:latin typeface="Calibri"/>
              </a:rPr>
              <a:t>ATFM · PSAM</a:t>
            </a:r>
          </a:p>
        </p:txBody>
      </p:sp>
      <p:sp>
        <p:nvSpPr>
          <p:cNvPr id="8" name="Rectangle 7"/>
          <p:cNvSpPr/>
          <p:nvPr/>
        </p:nvSpPr>
        <p:spPr>
          <a:xfrm>
            <a:off x="144000" y="648000"/>
            <a:ext cx="8856000" cy="14400"/>
          </a:xfrm>
          <a:prstGeom prst="rect">
            <a:avLst/>
          </a:prstGeom>
          <a:solidFill>
            <a:srgbClr val="CCD9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9" name="Picture 8" descr="SAC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000" y="720000"/>
            <a:ext cx="8856000" cy="1800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254638" y="2556000"/>
            <a:ext cx="1907583" cy="1800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254638" y="2556000"/>
            <a:ext cx="1907583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00–07  VMC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176621" y="2556000"/>
            <a:ext cx="1907583" cy="180000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2176621" y="2556000"/>
            <a:ext cx="1907583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08–15  IMC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098605" y="2556000"/>
            <a:ext cx="1907583" cy="180000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098605" y="2556000"/>
            <a:ext cx="1907583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16–23  IMC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44000" y="2808000"/>
            <a:ext cx="8856000" cy="50399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144000" y="2808000"/>
            <a:ext cx="64800" cy="503999"/>
          </a:xfrm>
          <a:prstGeom prst="rect">
            <a:avLst/>
          </a:prstGeom>
          <a:solidFill>
            <a:srgbClr val="1A6FC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34000" y="2844000"/>
            <a:ext cx="432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1A6FC4"/>
                </a:solidFill>
                <a:latin typeface="Calibri"/>
              </a:rPr>
              <a:t>TAF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8000" y="2844000"/>
            <a:ext cx="8244000" cy="43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TAF SACO 141100Z 1412/1512 VRB03KT CAVOK TX18/1418Z TN03/1511Z BECMG 1413/1416 09005KT 9999 BKN060 BECMG 1500/1503 36005KT 5000 BR SCT020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44000" y="3347999"/>
            <a:ext cx="8856000" cy="15732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144000" y="3347999"/>
            <a:ext cx="64800" cy="1573201"/>
          </a:xfrm>
          <a:prstGeom prst="rect">
            <a:avLst/>
          </a:prstGeom>
          <a:solidFill>
            <a:srgbClr val="E68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34000" y="3383999"/>
            <a:ext cx="503999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E68A00"/>
                </a:solidFill>
                <a:latin typeface="Calibri"/>
              </a:rPr>
              <a:t>NOTAM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8000" y="3383999"/>
            <a:ext cx="8244000" cy="15012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SACO — A1674/26 NOTAMN Q) SACF/QMRLC/IV/NBO/A/000/999/3118S06412W005 A) SACO B) 2605121100 C) 2605172100 D) 12 15 17 1100-2100 AND 13 16 1600-2100 E) RWY 01/19 CLSD  12/05/2026 → 17/05/2026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54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44000" cy="540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51999" y="72000"/>
            <a:ext cx="36000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Calibri"/>
              </a:rPr>
              <a:t>MEDIDAS ATFM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24000" y="144000"/>
            <a:ext cx="234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8AA3C0"/>
                </a:solidFill>
                <a:latin typeface="Calibri"/>
              </a:rPr>
              <a:t>ARGENTINA · 15/05/2026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360001.5" y="684000"/>
          <a:ext cx="8423997" cy="70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7999"/>
                <a:gridCol w="1007999"/>
                <a:gridCol w="1007999"/>
                <a:gridCol w="1260000"/>
                <a:gridCol w="1440000"/>
                <a:gridCol w="2700000"/>
              </a:tblGrid>
              <a:tr h="234000"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ESTADO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ORIGEM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DESTINO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INÍCIO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MEDIDA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RAZÃO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</a:tr>
              <a:tr h="234000"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ARGENTINA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SABE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SACO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15/05 09:00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00:10:00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MUDANÇA DE PISTA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</a:tr>
              <a:tr h="234000"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ARGENTINA</a:t>
                      </a:r>
                    </a:p>
                  </a:txBody>
                  <a:tcPr>
                    <a:solidFill>
                      <a:srgbClr val="0D1B2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SABE</a:t>
                      </a:r>
                    </a:p>
                  </a:txBody>
                  <a:tcPr>
                    <a:solidFill>
                      <a:srgbClr val="0D1B2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SACO</a:t>
                      </a:r>
                    </a:p>
                  </a:txBody>
                  <a:tcPr>
                    <a:solidFill>
                      <a:srgbClr val="0D1B2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15/05 09:00</a:t>
                      </a:r>
                    </a:p>
                  </a:txBody>
                  <a:tcPr>
                    <a:solidFill>
                      <a:srgbClr val="0D1B2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00:10:00</a:t>
                      </a:r>
                    </a:p>
                  </a:txBody>
                  <a:tcPr>
                    <a:solidFill>
                      <a:srgbClr val="0D1B2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MUDANÇA DE PISTA</a:t>
                      </a:r>
                    </a:p>
                  </a:txBody>
                  <a:tcPr>
                    <a:solidFill>
                      <a:srgbClr val="0D1B2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54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44000" cy="540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51999" y="72000"/>
            <a:ext cx="36000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Calibri"/>
              </a:rPr>
              <a:t>OBSERVAÇÕES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24000" y="144000"/>
            <a:ext cx="234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8AA3C0"/>
                </a:solidFill>
                <a:latin typeface="Calibri"/>
              </a:rPr>
              <a:t>ARGENTINA · 15/05/2026</a:t>
            </a:r>
          </a:p>
        </p:txBody>
      </p:sp>
      <p:sp>
        <p:nvSpPr>
          <p:cNvPr id="7" name="Rectangle 6"/>
          <p:cNvSpPr/>
          <p:nvPr/>
        </p:nvSpPr>
        <p:spPr>
          <a:xfrm>
            <a:off x="288000" y="720000"/>
            <a:ext cx="8568000" cy="4021200"/>
          </a:xfrm>
          <a:prstGeom prst="rect">
            <a:avLst/>
          </a:prstGeom>
          <a:solidFill>
            <a:srgbClr val="0F2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288000" y="720000"/>
            <a:ext cx="72000" cy="4021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68000" y="828000"/>
            <a:ext cx="8280000" cy="376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Sem observações.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